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63"/>
  </p:notesMasterIdLst>
  <p:sldIdLst>
    <p:sldId id="256" r:id="rId2"/>
    <p:sldId id="258" r:id="rId3"/>
    <p:sldId id="262" r:id="rId4"/>
    <p:sldId id="259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8" r:id="rId17"/>
    <p:sldId id="309" r:id="rId18"/>
    <p:sldId id="310" r:id="rId19"/>
    <p:sldId id="311" r:id="rId20"/>
    <p:sldId id="312" r:id="rId21"/>
    <p:sldId id="313" r:id="rId22"/>
    <p:sldId id="314" r:id="rId23"/>
    <p:sldId id="315" r:id="rId24"/>
    <p:sldId id="316" r:id="rId25"/>
    <p:sldId id="317" r:id="rId26"/>
    <p:sldId id="318" r:id="rId27"/>
    <p:sldId id="319" r:id="rId28"/>
    <p:sldId id="320" r:id="rId29"/>
    <p:sldId id="337" r:id="rId30"/>
    <p:sldId id="321" r:id="rId31"/>
    <p:sldId id="322" r:id="rId32"/>
    <p:sldId id="342" r:id="rId33"/>
    <p:sldId id="330" r:id="rId34"/>
    <p:sldId id="324" r:id="rId35"/>
    <p:sldId id="325" r:id="rId36"/>
    <p:sldId id="326" r:id="rId37"/>
    <p:sldId id="327" r:id="rId38"/>
    <p:sldId id="328" r:id="rId39"/>
    <p:sldId id="329" r:id="rId40"/>
    <p:sldId id="331" r:id="rId41"/>
    <p:sldId id="332" r:id="rId42"/>
    <p:sldId id="333" r:id="rId43"/>
    <p:sldId id="334" r:id="rId44"/>
    <p:sldId id="336" r:id="rId45"/>
    <p:sldId id="335" r:id="rId46"/>
    <p:sldId id="338" r:id="rId47"/>
    <p:sldId id="339" r:id="rId48"/>
    <p:sldId id="340" r:id="rId49"/>
    <p:sldId id="341" r:id="rId50"/>
    <p:sldId id="344" r:id="rId51"/>
    <p:sldId id="347" r:id="rId52"/>
    <p:sldId id="346" r:id="rId53"/>
    <p:sldId id="345" r:id="rId54"/>
    <p:sldId id="352" r:id="rId55"/>
    <p:sldId id="353" r:id="rId56"/>
    <p:sldId id="354" r:id="rId57"/>
    <p:sldId id="348" r:id="rId58"/>
    <p:sldId id="349" r:id="rId59"/>
    <p:sldId id="351" r:id="rId60"/>
    <p:sldId id="350" r:id="rId61"/>
    <p:sldId id="343" r:id="rId62"/>
  </p:sldIdLst>
  <p:sldSz cx="9144000" cy="5143500" type="screen16x9"/>
  <p:notesSz cx="6858000" cy="9144000"/>
  <p:embeddedFontLst>
    <p:embeddedFont>
      <p:font typeface="Advent Pro Light" panose="02000506040000020004" pitchFamily="2" charset="77"/>
      <p:regular r:id="rId64"/>
      <p:bold r:id="rId65"/>
    </p:embeddedFont>
    <p:embeddedFont>
      <p:font typeface="Anton" pitchFamily="2" charset="77"/>
      <p:regular r:id="rId66"/>
    </p:embeddedFont>
    <p:embeddedFont>
      <p:font typeface="Fira Sans" panose="020B0503050000020004" pitchFamily="34" charset="0"/>
      <p:regular r:id="rId67"/>
      <p:bold r:id="rId68"/>
      <p:italic r:id="rId69"/>
      <p:boldItalic r:id="rId70"/>
    </p:embeddedFont>
    <p:embeddedFont>
      <p:font typeface="Fira Sans Condensed Light" panose="020F0302020204030204" pitchFamily="34" charset="0"/>
      <p:regular r:id="rId71"/>
      <p:bold r:id="rId72"/>
      <p:italic r:id="rId73"/>
      <p:boldItalic r:id="rId74"/>
    </p:embeddedFont>
    <p:embeddedFont>
      <p:font typeface="Georgia" panose="02040502050405020303" pitchFamily="18" charset="0"/>
      <p:regular r:id="rId75"/>
      <p:bold r:id="rId76"/>
      <p:italic r:id="rId77"/>
      <p:boldItalic r:id="rId78"/>
    </p:embeddedFont>
    <p:embeddedFont>
      <p:font typeface="Rajdhani" panose="02000000000000000000" pitchFamily="2" charset="77"/>
      <p:regular r:id="rId79"/>
      <p:bold r:id="rId8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F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5546F7-82C0-764B-8F61-745C5FF6B4D6}" v="977" dt="2022-11-03T21:56:43.728"/>
  </p1510:revLst>
</p1510:revInfo>
</file>

<file path=ppt/tableStyles.xml><?xml version="1.0" encoding="utf-8"?>
<a:tblStyleLst xmlns:a="http://schemas.openxmlformats.org/drawingml/2006/main" def="{ED5AB458-7F74-4E35-8F88-CE056939E7A5}">
  <a:tblStyle styleId="{ED5AB458-7F74-4E35-8F88-CE056939E7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0"/>
  </p:normalViewPr>
  <p:slideViewPr>
    <p:cSldViewPr snapToGrid="0">
      <p:cViewPr varScale="1">
        <p:scale>
          <a:sx n="120" d="100"/>
          <a:sy n="120" d="100"/>
        </p:scale>
        <p:origin x="200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notesMaster" Target="notesMasters/notesMaster1.xml"/><Relationship Id="rId68" Type="http://schemas.openxmlformats.org/officeDocument/2006/relationships/font" Target="fonts/font5.fntdata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11.fntdata"/><Relationship Id="rId79" Type="http://schemas.openxmlformats.org/officeDocument/2006/relationships/font" Target="fonts/font16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1.fntdata"/><Relationship Id="rId69" Type="http://schemas.openxmlformats.org/officeDocument/2006/relationships/font" Target="fonts/font6.fntdata"/><Relationship Id="rId77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9.fntdata"/><Relationship Id="rId80" Type="http://schemas.openxmlformats.org/officeDocument/2006/relationships/font" Target="fonts/font17.fntdata"/><Relationship Id="rId85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7.fntdata"/><Relationship Id="rId75" Type="http://schemas.openxmlformats.org/officeDocument/2006/relationships/font" Target="fonts/font12.fntdata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2.fntdata"/><Relationship Id="rId73" Type="http://schemas.openxmlformats.org/officeDocument/2006/relationships/font" Target="fonts/font10.fntdata"/><Relationship Id="rId78" Type="http://schemas.openxmlformats.org/officeDocument/2006/relationships/font" Target="fonts/font15.fntdata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3.fntdata"/><Relationship Id="rId7" Type="http://schemas.openxmlformats.org/officeDocument/2006/relationships/slide" Target="slides/slide6.xml"/><Relationship Id="rId71" Type="http://schemas.openxmlformats.org/officeDocument/2006/relationships/font" Target="fonts/font8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3.fntdata"/><Relationship Id="rId61" Type="http://schemas.openxmlformats.org/officeDocument/2006/relationships/slide" Target="slides/slide60.xml"/><Relationship Id="rId82" Type="http://schemas.openxmlformats.org/officeDocument/2006/relationships/viewProps" Target="viewProps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jpeg>
</file>

<file path=ppt/media/image29.jpeg>
</file>

<file path=ppt/media/image3.jpeg>
</file>

<file path=ppt/media/image30.png>
</file>

<file path=ppt/media/image31.jpeg>
</file>

<file path=ppt/media/image32.png>
</file>

<file path=ppt/media/image33.png>
</file>

<file path=ppt/media/image34.png>
</file>

<file path=ppt/media/image35.jpeg>
</file>

<file path=ppt/media/image36.jpe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43.jpeg>
</file>

<file path=ppt/media/image44.png>
</file>

<file path=ppt/media/image45.png>
</file>

<file path=ppt/media/image5.jpeg>
</file>

<file path=ppt/media/image6.png>
</file>

<file path=ppt/media/image7.jpeg>
</file>

<file path=ppt/media/image8.jpe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31150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4712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4859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64730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22787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41022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93883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63941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15395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64438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1385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14316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60861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11072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524558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74282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94656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00545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5322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22942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81915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556036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085821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52291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07803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67560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46706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35286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5368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subTitle" idx="1"/>
          </p:nvPr>
        </p:nvSpPr>
        <p:spPr>
          <a:xfrm>
            <a:off x="2487163" y="1434600"/>
            <a:ext cx="3367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subTitle" idx="1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title" idx="2" hasCustomPrompt="1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 txBox="1">
            <a:spLocks noGrp="1"/>
          </p:cNvSpPr>
          <p:nvPr>
            <p:ph type="title"/>
          </p:nvPr>
        </p:nvSpPr>
        <p:spPr>
          <a:xfrm>
            <a:off x="1511713" y="1452625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subTitle" idx="1"/>
          </p:nvPr>
        </p:nvSpPr>
        <p:spPr>
          <a:xfrm>
            <a:off x="1511712" y="1779575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title" idx="2"/>
          </p:nvPr>
        </p:nvSpPr>
        <p:spPr>
          <a:xfrm>
            <a:off x="4845487" y="1455263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subTitle" idx="3"/>
          </p:nvPr>
        </p:nvSpPr>
        <p:spPr>
          <a:xfrm>
            <a:off x="4845487" y="1782238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title" idx="4"/>
          </p:nvPr>
        </p:nvSpPr>
        <p:spPr>
          <a:xfrm>
            <a:off x="2768313" y="2877450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ubTitle" idx="5"/>
          </p:nvPr>
        </p:nvSpPr>
        <p:spPr>
          <a:xfrm>
            <a:off x="2768312" y="3204400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title" idx="6"/>
          </p:nvPr>
        </p:nvSpPr>
        <p:spPr>
          <a:xfrm>
            <a:off x="6100575" y="2878082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subTitle" idx="7"/>
          </p:nvPr>
        </p:nvSpPr>
        <p:spPr>
          <a:xfrm>
            <a:off x="6100575" y="320505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title" idx="8" hasCustomPrompt="1"/>
          </p:nvPr>
        </p:nvSpPr>
        <p:spPr>
          <a:xfrm>
            <a:off x="1959337" y="316430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9" hasCustomPrompt="1"/>
          </p:nvPr>
        </p:nvSpPr>
        <p:spPr>
          <a:xfrm>
            <a:off x="704337" y="173035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13" hasCustomPrompt="1"/>
          </p:nvPr>
        </p:nvSpPr>
        <p:spPr>
          <a:xfrm>
            <a:off x="5304000" y="3183632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14" hasCustomPrompt="1"/>
          </p:nvPr>
        </p:nvSpPr>
        <p:spPr>
          <a:xfrm>
            <a:off x="4048912" y="1719213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6" r:id="rId3"/>
    <p:sldLayoutId id="2147483659" r:id="rId4"/>
    <p:sldLayoutId id="2147483660" r:id="rId5"/>
    <p:sldLayoutId id="2147483666" r:id="rId6"/>
    <p:sldLayoutId id="2147483667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8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9.wdp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microsoft.com/office/2017/06/relationships/model3d" Target="../media/model3d2.glb"/><Relationship Id="rId4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hyperlink" Target="https://www.pocket-lint.com/it-it/giochi/notizie/pc-gaming/160907-cos-e-directx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www.pocket-lint.com/it-it/giochi/notizie/nvidia/148279-cose-il-ray-tracing-e-quali-hardware-e-giochi-lo-supportano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obadainformatici.it/vocabolario/hardware/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it.wikipedia.org/wiki/RAM" TargetMode="External"/><Relationship Id="rId2" Type="http://schemas.openxmlformats.org/officeDocument/2006/relationships/hyperlink" Target="https://it.wikipedia.org/wiki/Memoria_(informatica)" TargetMode="Externa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it.wikipedia.org/wiki/Texture_(grafica)" TargetMode="External"/><Relationship Id="rId2" Type="http://schemas.openxmlformats.org/officeDocument/2006/relationships/hyperlink" Target="https://it.wikipedia.org/wiki/Render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t.wikipedia.org/wiki/Circuito_integrato" TargetMode="Externa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png"/><Relationship Id="rId4" Type="http://schemas.openxmlformats.org/officeDocument/2006/relationships/image" Target="../media/image4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>
            <a:spLocks noGrp="1"/>
          </p:cNvSpPr>
          <p:nvPr>
            <p:ph type="ctrTitle"/>
          </p:nvPr>
        </p:nvSpPr>
        <p:spPr>
          <a:xfrm>
            <a:off x="720000" y="994575"/>
            <a:ext cx="7074594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jdhani"/>
                <a:ea typeface="Rajdhani"/>
                <a:cs typeface="Rajdhani"/>
                <a:sym typeface="Rajdhani"/>
              </a:rPr>
              <a:t>STORIA </a:t>
            </a:r>
            <a:br>
              <a:rPr lang="en">
                <a:latin typeface="Rajdhani"/>
                <a:ea typeface="Rajdhani"/>
                <a:cs typeface="Rajdhani"/>
                <a:sym typeface="Rajdhani"/>
              </a:rPr>
            </a:br>
            <a:r>
              <a:rPr lang="en">
                <a:latin typeface="Rajdhani"/>
                <a:ea typeface="Rajdhani"/>
                <a:cs typeface="Rajdhani"/>
                <a:sym typeface="Rajdhani"/>
              </a:rPr>
              <a:t>dell’ INFORMATICA</a:t>
            </a:r>
            <a:endParaRPr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3" name="Google Shape;103;p24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Di: Telloli Fabio e Girone Riccardo</a:t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pic>
        <p:nvPicPr>
          <p:cNvPr id="2" name="Picture 2" descr="Istituto Internazionale Edoardo Agnelli">
            <a:extLst>
              <a:ext uri="{FF2B5EF4-FFF2-40B4-BE49-F238E27FC236}">
                <a16:creationId xmlns:a16="http://schemas.microsoft.com/office/drawing/2014/main" id="{17B90D3E-95B4-A319-232F-608CDB8F6B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7644" y="0"/>
            <a:ext cx="1906356" cy="87752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97329" y="0"/>
            <a:ext cx="64667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5690587" y="1434600"/>
            <a:ext cx="3231471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L’</a:t>
            </a:r>
            <a:br>
              <a:rPr lang="it-IT"/>
            </a:br>
            <a:r>
              <a:rPr lang="it-IT"/>
              <a:t>UNIVAC</a:t>
            </a: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999242" y="1434600"/>
            <a:ext cx="4086223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it-IT"/>
              <a:t>Venne usato nel 1952 in una trasmissione televisiva che calcolava le proiezione per  l’ elezioni presidenziali</a:t>
            </a:r>
            <a:endParaRPr lang="it-IT" i="1"/>
          </a:p>
        </p:txBody>
      </p:sp>
      <p:cxnSp>
        <p:nvCxnSpPr>
          <p:cNvPr id="137" name="Google Shape;137;p27"/>
          <p:cNvCxnSpPr/>
          <p:nvPr/>
        </p:nvCxnSpPr>
        <p:spPr>
          <a:xfrm>
            <a:off x="5476881" y="2298064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634932" y="-1"/>
            <a:ext cx="35510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7</a:t>
            </a:r>
          </a:p>
        </p:txBody>
      </p:sp>
      <p:sp>
        <p:nvSpPr>
          <p:cNvPr id="5" name="Google Shape;136;p27">
            <a:extLst>
              <a:ext uri="{FF2B5EF4-FFF2-40B4-BE49-F238E27FC236}">
                <a16:creationId xmlns:a16="http://schemas.microsoft.com/office/drawing/2014/main" id="{2F4C9789-B2CC-28E8-5BBF-453A776D58BA}"/>
              </a:ext>
            </a:extLst>
          </p:cNvPr>
          <p:cNvSpPr txBox="1">
            <a:spLocks/>
          </p:cNvSpPr>
          <p:nvPr/>
        </p:nvSpPr>
        <p:spPr>
          <a:xfrm>
            <a:off x="894232" y="0"/>
            <a:ext cx="1229945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/>
              <a:t>I primi computer</a:t>
            </a:r>
          </a:p>
        </p:txBody>
      </p:sp>
      <p:pic>
        <p:nvPicPr>
          <p:cNvPr id="12290" name="Picture 2" descr="UNIVAC I, sono passati 70 anni dal primo computer commerciale | Hardware  Upgrade">
            <a:extLst>
              <a:ext uri="{FF2B5EF4-FFF2-40B4-BE49-F238E27FC236}">
                <a16:creationId xmlns:a16="http://schemas.microsoft.com/office/drawing/2014/main" id="{2FA75F72-F4B4-0FEF-CE62-90558543B6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826" y="2772719"/>
            <a:ext cx="3280242" cy="2274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4765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5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5" grpId="0"/>
      <p:bldP spid="136" grpId="0" build="p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5690587" y="1434600"/>
            <a:ext cx="3231471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Apple II</a:t>
            </a: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999242" y="1434600"/>
            <a:ext cx="4086223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it-IT" dirty="0"/>
              <a:t>Nel 1977 uscì il primo home computer con programmi di videoscrittura, calcolo e anche giochi; nello stesso anno Bill Gates e Paul Allen fondano Microsoft</a:t>
            </a:r>
            <a:endParaRPr lang="it-IT" i="1" dirty="0"/>
          </a:p>
        </p:txBody>
      </p:sp>
      <p:cxnSp>
        <p:nvCxnSpPr>
          <p:cNvPr id="137" name="Google Shape;137;p27"/>
          <p:cNvCxnSpPr/>
          <p:nvPr/>
        </p:nvCxnSpPr>
        <p:spPr>
          <a:xfrm>
            <a:off x="5476881" y="2298064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61926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 dirty="0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8</a:t>
            </a:r>
          </a:p>
        </p:txBody>
      </p:sp>
      <p:sp>
        <p:nvSpPr>
          <p:cNvPr id="5" name="Google Shape;136;p27">
            <a:extLst>
              <a:ext uri="{FF2B5EF4-FFF2-40B4-BE49-F238E27FC236}">
                <a16:creationId xmlns:a16="http://schemas.microsoft.com/office/drawing/2014/main" id="{2F4C9789-B2CC-28E8-5BBF-453A776D58BA}"/>
              </a:ext>
            </a:extLst>
          </p:cNvPr>
          <p:cNvSpPr txBox="1">
            <a:spLocks/>
          </p:cNvSpPr>
          <p:nvPr/>
        </p:nvSpPr>
        <p:spPr>
          <a:xfrm>
            <a:off x="759546" y="-1"/>
            <a:ext cx="1877123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 dirty="0"/>
              <a:t>L’era degli home computer</a:t>
            </a:r>
          </a:p>
        </p:txBody>
      </p:sp>
      <p:pic>
        <p:nvPicPr>
          <p:cNvPr id="13314" name="Picture 2" descr="Apple II: il primo personal computer – 1977 – ing. Daniele Corti">
            <a:extLst>
              <a:ext uri="{FF2B5EF4-FFF2-40B4-BE49-F238E27FC236}">
                <a16:creationId xmlns:a16="http://schemas.microsoft.com/office/drawing/2014/main" id="{B1865C70-D95B-1C1E-A0FF-3E932BF5B3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9922" y="3060902"/>
            <a:ext cx="3566960" cy="1984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0617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5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5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5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4835837" y="1434600"/>
            <a:ext cx="4086222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</a:t>
            </a:r>
            <a:br>
              <a:rPr lang="it-IT" dirty="0"/>
            </a:br>
            <a:r>
              <a:rPr lang="it-IT" dirty="0"/>
              <a:t>Commodore 64</a:t>
            </a: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221942" y="1434600"/>
            <a:ext cx="4086223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it-IT" dirty="0"/>
              <a:t>Il calcolatore più venduto della storia (22 milioni di unità), si poteva interagire con il sistema operativo immettendo dei comandi nel modo diretto </a:t>
            </a:r>
            <a:endParaRPr lang="it-IT" i="1" dirty="0"/>
          </a:p>
        </p:txBody>
      </p:sp>
      <p:cxnSp>
        <p:nvCxnSpPr>
          <p:cNvPr id="137" name="Google Shape;137;p27"/>
          <p:cNvCxnSpPr/>
          <p:nvPr/>
        </p:nvCxnSpPr>
        <p:spPr>
          <a:xfrm>
            <a:off x="4687842" y="2355214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61926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 dirty="0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8</a:t>
            </a:r>
          </a:p>
        </p:txBody>
      </p:sp>
      <p:sp>
        <p:nvSpPr>
          <p:cNvPr id="5" name="Google Shape;136;p27">
            <a:extLst>
              <a:ext uri="{FF2B5EF4-FFF2-40B4-BE49-F238E27FC236}">
                <a16:creationId xmlns:a16="http://schemas.microsoft.com/office/drawing/2014/main" id="{2F4C9789-B2CC-28E8-5BBF-453A776D58BA}"/>
              </a:ext>
            </a:extLst>
          </p:cNvPr>
          <p:cNvSpPr txBox="1">
            <a:spLocks/>
          </p:cNvSpPr>
          <p:nvPr/>
        </p:nvSpPr>
        <p:spPr>
          <a:xfrm>
            <a:off x="759546" y="-1"/>
            <a:ext cx="1877123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 dirty="0"/>
              <a:t>L’era degli home computer</a:t>
            </a:r>
          </a:p>
        </p:txBody>
      </p:sp>
      <p:pic>
        <p:nvPicPr>
          <p:cNvPr id="14338" name="Picture 2" descr="Commodore 64 C64 II Display Stand - Etsy Italia">
            <a:extLst>
              <a:ext uri="{FF2B5EF4-FFF2-40B4-BE49-F238E27FC236}">
                <a16:creationId xmlns:a16="http://schemas.microsoft.com/office/drawing/2014/main" id="{D74936BA-CD01-86BC-36C3-B9924F1142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6027" y="3169337"/>
            <a:ext cx="2813758" cy="1875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4301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5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5" grpId="0"/>
      <p:bldP spid="136" grpId="0" build="p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80578" y="973951"/>
            <a:ext cx="440649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Il Processore:</a:t>
            </a:r>
            <a:endParaRPr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833377" y="1384181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4833377" y="347910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224506142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959370" y="584774"/>
            <a:ext cx="2457240" cy="9730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000" dirty="0"/>
              <a:t>Cos’è ?</a:t>
            </a: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854487" y="1311353"/>
            <a:ext cx="5701171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it-IT" sz="1600" dirty="0"/>
              <a:t>Il processore detto anche CPU (</a:t>
            </a:r>
            <a:r>
              <a:rPr lang="it-IT" sz="1600" dirty="0" err="1"/>
              <a:t>central</a:t>
            </a:r>
            <a:r>
              <a:rPr lang="it-IT" sz="1600" dirty="0"/>
              <a:t> processing </a:t>
            </a:r>
            <a:r>
              <a:rPr lang="it-IT" sz="1600" dirty="0" err="1"/>
              <a:t>unit</a:t>
            </a:r>
            <a:r>
              <a:rPr lang="it-IT" sz="1600" dirty="0"/>
              <a:t>), è il cuore dell’elaboratore e comanda gli input e gli output, trasferisce dati e coordina l’attività delle unità di elaborazione, schede audio e video, schede di rete.</a:t>
            </a:r>
          </a:p>
        </p:txBody>
      </p:sp>
      <p:cxnSp>
        <p:nvCxnSpPr>
          <p:cNvPr id="137" name="Google Shape;137;p27"/>
          <p:cNvCxnSpPr>
            <a:cxnSpLocks/>
          </p:cNvCxnSpPr>
          <p:nvPr/>
        </p:nvCxnSpPr>
        <p:spPr>
          <a:xfrm>
            <a:off x="959370" y="1557848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61926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 dirty="0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1</a:t>
            </a:r>
          </a:p>
        </p:txBody>
      </p:sp>
      <p:sp>
        <p:nvSpPr>
          <p:cNvPr id="5" name="Google Shape;136;p27">
            <a:extLst>
              <a:ext uri="{FF2B5EF4-FFF2-40B4-BE49-F238E27FC236}">
                <a16:creationId xmlns:a16="http://schemas.microsoft.com/office/drawing/2014/main" id="{2F4C9789-B2CC-28E8-5BBF-453A776D58BA}"/>
              </a:ext>
            </a:extLst>
          </p:cNvPr>
          <p:cNvSpPr txBox="1">
            <a:spLocks/>
          </p:cNvSpPr>
          <p:nvPr/>
        </p:nvSpPr>
        <p:spPr>
          <a:xfrm>
            <a:off x="1250707" y="-1"/>
            <a:ext cx="1014346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 dirty="0"/>
              <a:t>Il Processore</a:t>
            </a:r>
          </a:p>
        </p:txBody>
      </p:sp>
      <p:pic>
        <p:nvPicPr>
          <p:cNvPr id="15362" name="Picture 2" descr="G">
            <a:extLst>
              <a:ext uri="{FF2B5EF4-FFF2-40B4-BE49-F238E27FC236}">
                <a16:creationId xmlns:a16="http://schemas.microsoft.com/office/drawing/2014/main" id="{F3095E87-A903-965B-4379-6C3B85C3BB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5467" r="94467">
                        <a14:foregroundMark x1="8867" y1="54900" x2="5600" y2="46900"/>
                        <a14:foregroundMark x1="91000" y1="46900" x2="85867" y2="30300"/>
                        <a14:foregroundMark x1="94467" y1="38300" x2="94467" y2="38300"/>
                        <a14:foregroundMark x1="57933" y1="17300" x2="58733" y2="16700"/>
                        <a14:backgroundMark x1="38600" y1="80100" x2="50667" y2="68900"/>
                        <a14:backgroundMark x1="50667" y1="68900" x2="69400" y2="75500"/>
                        <a14:backgroundMark x1="59333" y1="70000" x2="55267" y2="67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6066" y="2864258"/>
            <a:ext cx="3120206" cy="2080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59447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5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5" grpId="0"/>
      <p:bldP spid="136" grpId="0" build="p"/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959370" y="584774"/>
            <a:ext cx="5375062" cy="9730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000" dirty="0"/>
              <a:t>È composto da:</a:t>
            </a: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854487" y="1311353"/>
            <a:ext cx="5701171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>
              <a:buFontTx/>
              <a:buChar char="-"/>
            </a:pPr>
            <a:r>
              <a:rPr lang="it-IT" sz="1600" dirty="0"/>
              <a:t>CU: unità di controllo (coordina le operazioni)</a:t>
            </a:r>
          </a:p>
          <a:p>
            <a:pPr marL="285750" lvl="0" indent="-285750" algn="l">
              <a:buFontTx/>
              <a:buChar char="-"/>
            </a:pPr>
            <a:r>
              <a:rPr lang="it-IT" sz="1600" dirty="0"/>
              <a:t>ALU: unità aritmetico logica (esegue operazioni aritmetiche e logiche)</a:t>
            </a:r>
          </a:p>
          <a:p>
            <a:pPr marL="285750" lvl="0" indent="-285750" algn="l">
              <a:buFontTx/>
              <a:buChar char="-"/>
            </a:pPr>
            <a:r>
              <a:rPr lang="it-IT" sz="1600" dirty="0"/>
              <a:t>Registri: memoria interna</a:t>
            </a:r>
          </a:p>
        </p:txBody>
      </p:sp>
      <p:cxnSp>
        <p:nvCxnSpPr>
          <p:cNvPr id="137" name="Google Shape;137;p27"/>
          <p:cNvCxnSpPr>
            <a:cxnSpLocks/>
          </p:cNvCxnSpPr>
          <p:nvPr/>
        </p:nvCxnSpPr>
        <p:spPr>
          <a:xfrm>
            <a:off x="959370" y="1557848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61926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 dirty="0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2</a:t>
            </a:r>
          </a:p>
        </p:txBody>
      </p:sp>
      <p:sp>
        <p:nvSpPr>
          <p:cNvPr id="5" name="Google Shape;136;p27">
            <a:extLst>
              <a:ext uri="{FF2B5EF4-FFF2-40B4-BE49-F238E27FC236}">
                <a16:creationId xmlns:a16="http://schemas.microsoft.com/office/drawing/2014/main" id="{2F4C9789-B2CC-28E8-5BBF-453A776D58BA}"/>
              </a:ext>
            </a:extLst>
          </p:cNvPr>
          <p:cNvSpPr txBox="1">
            <a:spLocks/>
          </p:cNvSpPr>
          <p:nvPr/>
        </p:nvSpPr>
        <p:spPr>
          <a:xfrm>
            <a:off x="1250707" y="-1"/>
            <a:ext cx="1014346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 dirty="0"/>
              <a:t>Il Processore</a:t>
            </a:r>
          </a:p>
        </p:txBody>
      </p:sp>
    </p:spTree>
    <p:extLst>
      <p:ext uri="{BB962C8B-B14F-4D97-AF65-F5344CB8AC3E}">
        <p14:creationId xmlns:p14="http://schemas.microsoft.com/office/powerpoint/2010/main" val="3765628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5" grpId="0"/>
      <p:bldP spid="136" grpId="0" build="p"/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959370" y="584774"/>
            <a:ext cx="6341082" cy="9730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000" dirty="0"/>
              <a:t>La velocità dell’elaborazione</a:t>
            </a: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959370" y="1613694"/>
            <a:ext cx="5701171" cy="28476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 algn="l">
              <a:lnSpc>
                <a:spcPct val="200000"/>
              </a:lnSpc>
              <a:buClr>
                <a:schemeClr val="tx2"/>
              </a:buClr>
              <a:buSzPct val="160000"/>
              <a:buFont typeface="+mj-lt"/>
              <a:buAutoNum type="arabicParenR"/>
            </a:pPr>
            <a:r>
              <a:rPr lang="it-IT" sz="1600" dirty="0"/>
              <a:t>Il numero di bit</a:t>
            </a:r>
          </a:p>
          <a:p>
            <a:pPr marL="342900" lvl="0" indent="-342900" algn="l">
              <a:lnSpc>
                <a:spcPct val="200000"/>
              </a:lnSpc>
              <a:buClr>
                <a:schemeClr val="tx2"/>
              </a:buClr>
              <a:buSzPct val="160000"/>
              <a:buFont typeface="+mj-lt"/>
              <a:buAutoNum type="arabicParenR"/>
            </a:pPr>
            <a:r>
              <a:rPr lang="it-IT" sz="1600" dirty="0"/>
              <a:t>Frequenza di Clock </a:t>
            </a:r>
          </a:p>
          <a:p>
            <a:pPr marL="342900" lvl="0" indent="-342900" algn="l">
              <a:lnSpc>
                <a:spcPct val="200000"/>
              </a:lnSpc>
              <a:buClr>
                <a:schemeClr val="tx2"/>
              </a:buClr>
              <a:buSzPct val="160000"/>
              <a:buFont typeface="+mj-lt"/>
              <a:buAutoNum type="arabicParenR"/>
            </a:pPr>
            <a:r>
              <a:rPr lang="it-IT" sz="1600" dirty="0"/>
              <a:t>Struttura interna</a:t>
            </a:r>
          </a:p>
          <a:p>
            <a:pPr marL="342900" lvl="0" indent="-342900" algn="l">
              <a:lnSpc>
                <a:spcPct val="200000"/>
              </a:lnSpc>
              <a:buClr>
                <a:schemeClr val="tx2"/>
              </a:buClr>
              <a:buSzPct val="160000"/>
              <a:buFont typeface="+mj-lt"/>
              <a:buAutoNum type="arabicParenR"/>
            </a:pPr>
            <a:r>
              <a:rPr lang="it-IT" sz="1600" dirty="0"/>
              <a:t>Numero di core integrati</a:t>
            </a:r>
          </a:p>
          <a:p>
            <a:pPr marL="342900" lvl="0" indent="-342900" algn="l">
              <a:lnSpc>
                <a:spcPct val="200000"/>
              </a:lnSpc>
              <a:buClr>
                <a:schemeClr val="tx2"/>
              </a:buClr>
              <a:buSzPct val="160000"/>
              <a:buFont typeface="+mj-lt"/>
              <a:buAutoNum type="arabicParenR"/>
            </a:pPr>
            <a:r>
              <a:rPr lang="it-IT" sz="1600" dirty="0"/>
              <a:t>Velocità delle periferiche</a:t>
            </a:r>
          </a:p>
          <a:p>
            <a:pPr marL="342900" lvl="0" indent="-342900" algn="l">
              <a:buClr>
                <a:schemeClr val="tx2"/>
              </a:buClr>
              <a:buFont typeface="+mj-lt"/>
              <a:buAutoNum type="arabicParenR"/>
            </a:pPr>
            <a:endParaRPr lang="it-IT" sz="1600" dirty="0"/>
          </a:p>
        </p:txBody>
      </p:sp>
      <p:cxnSp>
        <p:nvCxnSpPr>
          <p:cNvPr id="137" name="Google Shape;137;p27"/>
          <p:cNvCxnSpPr>
            <a:cxnSpLocks/>
          </p:cNvCxnSpPr>
          <p:nvPr/>
        </p:nvCxnSpPr>
        <p:spPr>
          <a:xfrm>
            <a:off x="959370" y="1557848"/>
            <a:ext cx="6208346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61926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 dirty="0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3</a:t>
            </a:r>
          </a:p>
        </p:txBody>
      </p:sp>
      <p:sp>
        <p:nvSpPr>
          <p:cNvPr id="5" name="Google Shape;136;p27">
            <a:extLst>
              <a:ext uri="{FF2B5EF4-FFF2-40B4-BE49-F238E27FC236}">
                <a16:creationId xmlns:a16="http://schemas.microsoft.com/office/drawing/2014/main" id="{2F4C9789-B2CC-28E8-5BBF-453A776D58BA}"/>
              </a:ext>
            </a:extLst>
          </p:cNvPr>
          <p:cNvSpPr txBox="1">
            <a:spLocks/>
          </p:cNvSpPr>
          <p:nvPr/>
        </p:nvSpPr>
        <p:spPr>
          <a:xfrm>
            <a:off x="1250707" y="-1"/>
            <a:ext cx="1014346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 dirty="0"/>
              <a:t>Il Processore</a:t>
            </a:r>
          </a:p>
        </p:txBody>
      </p:sp>
    </p:spTree>
    <p:extLst>
      <p:ext uri="{BB962C8B-B14F-4D97-AF65-F5344CB8AC3E}">
        <p14:creationId xmlns:p14="http://schemas.microsoft.com/office/powerpoint/2010/main" val="3387699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5" grpId="0"/>
      <p:bldP spid="136" grpId="0" build="p"/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854487" y="1311353"/>
            <a:ext cx="5701171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it-IT" sz="1600" dirty="0"/>
              <a:t>Si divide in due</a:t>
            </a:r>
            <a:r>
              <a:rPr lang="it-IT" sz="1600"/>
              <a:t>:</a:t>
            </a:r>
            <a:r>
              <a:rPr lang="it-IT" sz="1600" dirty="0"/>
              <a:t> 64 bit o 32 bit </a:t>
            </a:r>
          </a:p>
          <a:p>
            <a:pPr marL="285750" lvl="0" indent="-285750" algn="l">
              <a:lnSpc>
                <a:spcPct val="150000"/>
              </a:lnSpc>
              <a:buFontTx/>
              <a:buChar char="-"/>
            </a:pPr>
            <a:r>
              <a:rPr lang="it-IT" sz="1600" dirty="0"/>
              <a:t>64 bit elabora più dati in una sola operazione</a:t>
            </a:r>
          </a:p>
          <a:p>
            <a:pPr marL="285750" lvl="0" indent="-285750" algn="l">
              <a:lnSpc>
                <a:spcPct val="150000"/>
              </a:lnSpc>
              <a:buFontTx/>
              <a:buChar char="-"/>
            </a:pPr>
            <a:r>
              <a:rPr lang="it-IT" sz="1600" dirty="0"/>
              <a:t>32  bit elabora i dati come la 64 ma in due volte</a:t>
            </a:r>
          </a:p>
        </p:txBody>
      </p:sp>
      <p:cxnSp>
        <p:nvCxnSpPr>
          <p:cNvPr id="137" name="Google Shape;137;p27"/>
          <p:cNvCxnSpPr>
            <a:cxnSpLocks/>
          </p:cNvCxnSpPr>
          <p:nvPr/>
        </p:nvCxnSpPr>
        <p:spPr>
          <a:xfrm>
            <a:off x="959370" y="1557848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61926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 dirty="0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4</a:t>
            </a:r>
          </a:p>
        </p:txBody>
      </p:sp>
      <p:sp>
        <p:nvSpPr>
          <p:cNvPr id="5" name="Google Shape;136;p27">
            <a:extLst>
              <a:ext uri="{FF2B5EF4-FFF2-40B4-BE49-F238E27FC236}">
                <a16:creationId xmlns:a16="http://schemas.microsoft.com/office/drawing/2014/main" id="{2F4C9789-B2CC-28E8-5BBF-453A776D58BA}"/>
              </a:ext>
            </a:extLst>
          </p:cNvPr>
          <p:cNvSpPr txBox="1">
            <a:spLocks/>
          </p:cNvSpPr>
          <p:nvPr/>
        </p:nvSpPr>
        <p:spPr>
          <a:xfrm>
            <a:off x="1250707" y="-1"/>
            <a:ext cx="1014346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 dirty="0"/>
              <a:t>Il Processore</a:t>
            </a:r>
          </a:p>
        </p:txBody>
      </p:sp>
      <p:sp>
        <p:nvSpPr>
          <p:cNvPr id="7" name="Google Shape;135;p27">
            <a:extLst>
              <a:ext uri="{FF2B5EF4-FFF2-40B4-BE49-F238E27FC236}">
                <a16:creationId xmlns:a16="http://schemas.microsoft.com/office/drawing/2014/main" id="{13D623DF-EB6E-BA4D-42F4-731400E05E09}"/>
              </a:ext>
            </a:extLst>
          </p:cNvPr>
          <p:cNvSpPr txBox="1">
            <a:spLocks/>
          </p:cNvSpPr>
          <p:nvPr/>
        </p:nvSpPr>
        <p:spPr>
          <a:xfrm>
            <a:off x="854487" y="584774"/>
            <a:ext cx="6341082" cy="973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it-IT" sz="3600" dirty="0"/>
              <a:t>Il numero di bit</a:t>
            </a:r>
          </a:p>
        </p:txBody>
      </p:sp>
    </p:spTree>
    <p:extLst>
      <p:ext uri="{BB962C8B-B14F-4D97-AF65-F5344CB8AC3E}">
        <p14:creationId xmlns:p14="http://schemas.microsoft.com/office/powerpoint/2010/main" val="918771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6" grpId="0" build="p"/>
      <p:bldP spid="3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854487" y="1311353"/>
            <a:ext cx="5701171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it-IT" sz="1600" dirty="0"/>
              <a:t>L’ unità di misura della frequenza di Clock sono i GHz (il tempo che passa da quando il clock scatta fino all’arrivo del dato), maggiore è la frequenza più velocemente sono eseguite le operazioni.</a:t>
            </a:r>
          </a:p>
        </p:txBody>
      </p:sp>
      <p:cxnSp>
        <p:nvCxnSpPr>
          <p:cNvPr id="137" name="Google Shape;137;p27"/>
          <p:cNvCxnSpPr>
            <a:cxnSpLocks/>
          </p:cNvCxnSpPr>
          <p:nvPr/>
        </p:nvCxnSpPr>
        <p:spPr>
          <a:xfrm>
            <a:off x="959370" y="1557848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61926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 dirty="0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5</a:t>
            </a:r>
          </a:p>
        </p:txBody>
      </p:sp>
      <p:sp>
        <p:nvSpPr>
          <p:cNvPr id="5" name="Google Shape;136;p27">
            <a:extLst>
              <a:ext uri="{FF2B5EF4-FFF2-40B4-BE49-F238E27FC236}">
                <a16:creationId xmlns:a16="http://schemas.microsoft.com/office/drawing/2014/main" id="{2F4C9789-B2CC-28E8-5BBF-453A776D58BA}"/>
              </a:ext>
            </a:extLst>
          </p:cNvPr>
          <p:cNvSpPr txBox="1">
            <a:spLocks/>
          </p:cNvSpPr>
          <p:nvPr/>
        </p:nvSpPr>
        <p:spPr>
          <a:xfrm>
            <a:off x="1250707" y="-1"/>
            <a:ext cx="1014346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 dirty="0"/>
              <a:t>Il Processore</a:t>
            </a:r>
          </a:p>
        </p:txBody>
      </p:sp>
      <p:sp>
        <p:nvSpPr>
          <p:cNvPr id="7" name="Google Shape;135;p27">
            <a:extLst>
              <a:ext uri="{FF2B5EF4-FFF2-40B4-BE49-F238E27FC236}">
                <a16:creationId xmlns:a16="http://schemas.microsoft.com/office/drawing/2014/main" id="{13D623DF-EB6E-BA4D-42F4-731400E05E09}"/>
              </a:ext>
            </a:extLst>
          </p:cNvPr>
          <p:cNvSpPr txBox="1">
            <a:spLocks/>
          </p:cNvSpPr>
          <p:nvPr/>
        </p:nvSpPr>
        <p:spPr>
          <a:xfrm>
            <a:off x="959370" y="584774"/>
            <a:ext cx="6341082" cy="973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it-IT" sz="3600" dirty="0"/>
              <a:t>Frequenza di Clock </a:t>
            </a:r>
          </a:p>
        </p:txBody>
      </p:sp>
    </p:spTree>
    <p:extLst>
      <p:ext uri="{BB962C8B-B14F-4D97-AF65-F5344CB8AC3E}">
        <p14:creationId xmlns:p14="http://schemas.microsoft.com/office/powerpoint/2010/main" val="973372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6" grpId="0" build="p"/>
      <p:bldP spid="3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854487" y="1311353"/>
            <a:ext cx="5701171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it-IT" sz="1600" dirty="0"/>
              <a:t>I sistemi interni del processore con il passare degli anni si sono evoluti diventando sempre più veloci</a:t>
            </a:r>
          </a:p>
        </p:txBody>
      </p:sp>
      <p:cxnSp>
        <p:nvCxnSpPr>
          <p:cNvPr id="137" name="Google Shape;137;p27"/>
          <p:cNvCxnSpPr>
            <a:cxnSpLocks/>
          </p:cNvCxnSpPr>
          <p:nvPr/>
        </p:nvCxnSpPr>
        <p:spPr>
          <a:xfrm>
            <a:off x="959370" y="1557848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61926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 dirty="0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6</a:t>
            </a:r>
          </a:p>
        </p:txBody>
      </p:sp>
      <p:sp>
        <p:nvSpPr>
          <p:cNvPr id="5" name="Google Shape;136;p27">
            <a:extLst>
              <a:ext uri="{FF2B5EF4-FFF2-40B4-BE49-F238E27FC236}">
                <a16:creationId xmlns:a16="http://schemas.microsoft.com/office/drawing/2014/main" id="{2F4C9789-B2CC-28E8-5BBF-453A776D58BA}"/>
              </a:ext>
            </a:extLst>
          </p:cNvPr>
          <p:cNvSpPr txBox="1">
            <a:spLocks/>
          </p:cNvSpPr>
          <p:nvPr/>
        </p:nvSpPr>
        <p:spPr>
          <a:xfrm>
            <a:off x="1250707" y="-1"/>
            <a:ext cx="1014346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 dirty="0"/>
              <a:t>Il Processore</a:t>
            </a:r>
          </a:p>
        </p:txBody>
      </p:sp>
      <p:sp>
        <p:nvSpPr>
          <p:cNvPr id="7" name="Google Shape;135;p27">
            <a:extLst>
              <a:ext uri="{FF2B5EF4-FFF2-40B4-BE49-F238E27FC236}">
                <a16:creationId xmlns:a16="http://schemas.microsoft.com/office/drawing/2014/main" id="{13D623DF-EB6E-BA4D-42F4-731400E05E09}"/>
              </a:ext>
            </a:extLst>
          </p:cNvPr>
          <p:cNvSpPr txBox="1">
            <a:spLocks/>
          </p:cNvSpPr>
          <p:nvPr/>
        </p:nvSpPr>
        <p:spPr>
          <a:xfrm>
            <a:off x="959370" y="584774"/>
            <a:ext cx="6341082" cy="973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it-IT" sz="3600" dirty="0"/>
              <a:t>Struttura interna</a:t>
            </a:r>
          </a:p>
        </p:txBody>
      </p:sp>
    </p:spTree>
    <p:extLst>
      <p:ext uri="{BB962C8B-B14F-4D97-AF65-F5344CB8AC3E}">
        <p14:creationId xmlns:p14="http://schemas.microsoft.com/office/powerpoint/2010/main" val="2942682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6" grpId="0" build="p"/>
      <p:bldP spid="3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>
            <a:spLocks noGrp="1"/>
          </p:cNvSpPr>
          <p:nvPr>
            <p:ph type="title"/>
          </p:nvPr>
        </p:nvSpPr>
        <p:spPr>
          <a:xfrm>
            <a:off x="1904839" y="1716459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STORIA</a:t>
            </a:r>
            <a:endParaRPr/>
          </a:p>
        </p:txBody>
      </p:sp>
      <p:sp>
        <p:nvSpPr>
          <p:cNvPr id="117" name="Google Shape;117;p26"/>
          <p:cNvSpPr txBox="1">
            <a:spLocks noGrp="1"/>
          </p:cNvSpPr>
          <p:nvPr>
            <p:ph type="title" idx="2"/>
          </p:nvPr>
        </p:nvSpPr>
        <p:spPr>
          <a:xfrm>
            <a:off x="6233338" y="1716459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Sched Video</a:t>
            </a:r>
            <a:endParaRPr dirty="0"/>
          </a:p>
        </p:txBody>
      </p:sp>
      <p:sp>
        <p:nvSpPr>
          <p:cNvPr id="119" name="Google Shape;119;p26"/>
          <p:cNvSpPr txBox="1">
            <a:spLocks noGrp="1"/>
          </p:cNvSpPr>
          <p:nvPr>
            <p:ph type="title" idx="4"/>
          </p:nvPr>
        </p:nvSpPr>
        <p:spPr>
          <a:xfrm>
            <a:off x="3879948" y="3144391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Processore</a:t>
            </a:r>
            <a:endParaRPr/>
          </a:p>
        </p:txBody>
      </p:sp>
      <p:sp>
        <p:nvSpPr>
          <p:cNvPr id="123" name="Google Shape;123;p26"/>
          <p:cNvSpPr txBox="1">
            <a:spLocks noGrp="1"/>
          </p:cNvSpPr>
          <p:nvPr>
            <p:ph type="title" idx="8"/>
          </p:nvPr>
        </p:nvSpPr>
        <p:spPr>
          <a:xfrm>
            <a:off x="3041836" y="3134726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9"/>
          </p:nvPr>
        </p:nvSpPr>
        <p:spPr>
          <a:xfrm>
            <a:off x="1064911" y="1730259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6" name="Google Shape;126;p26"/>
          <p:cNvSpPr txBox="1">
            <a:spLocks noGrp="1"/>
          </p:cNvSpPr>
          <p:nvPr>
            <p:ph type="title" idx="14"/>
          </p:nvPr>
        </p:nvSpPr>
        <p:spPr>
          <a:xfrm>
            <a:off x="5393336" y="1716459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127" name="Google Shape;127;p26"/>
          <p:cNvCxnSpPr/>
          <p:nvPr/>
        </p:nvCxnSpPr>
        <p:spPr>
          <a:xfrm>
            <a:off x="3718037" y="3039841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8" name="Google Shape;128;p26"/>
          <p:cNvCxnSpPr/>
          <p:nvPr/>
        </p:nvCxnSpPr>
        <p:spPr>
          <a:xfrm>
            <a:off x="6069612" y="1617474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30" name="Google Shape;130;p26"/>
          <p:cNvCxnSpPr/>
          <p:nvPr/>
        </p:nvCxnSpPr>
        <p:spPr>
          <a:xfrm>
            <a:off x="1741112" y="1620137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8" name="Google Shape;174;p30">
            <a:extLst>
              <a:ext uri="{FF2B5EF4-FFF2-40B4-BE49-F238E27FC236}">
                <a16:creationId xmlns:a16="http://schemas.microsoft.com/office/drawing/2014/main" id="{4AF667DC-F054-A22C-38E6-32CB705CC237}"/>
              </a:ext>
            </a:extLst>
          </p:cNvPr>
          <p:cNvSpPr txBox="1">
            <a:spLocks/>
          </p:cNvSpPr>
          <p:nvPr/>
        </p:nvSpPr>
        <p:spPr>
          <a:xfrm>
            <a:off x="710458" y="198773"/>
            <a:ext cx="1671406" cy="902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2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r"/>
            <a:r>
              <a:rPr lang="it-IT" sz="3200"/>
              <a:t>INDICE:</a:t>
            </a: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854487" y="1311353"/>
            <a:ext cx="5701171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it-IT" sz="1600" dirty="0"/>
              <a:t>Sono più microprocessori che elaborano i dati</a:t>
            </a:r>
          </a:p>
        </p:txBody>
      </p:sp>
      <p:cxnSp>
        <p:nvCxnSpPr>
          <p:cNvPr id="137" name="Google Shape;137;p27"/>
          <p:cNvCxnSpPr>
            <a:cxnSpLocks/>
          </p:cNvCxnSpPr>
          <p:nvPr/>
        </p:nvCxnSpPr>
        <p:spPr>
          <a:xfrm>
            <a:off x="959370" y="1557848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61926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 dirty="0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7</a:t>
            </a:r>
          </a:p>
        </p:txBody>
      </p:sp>
      <p:sp>
        <p:nvSpPr>
          <p:cNvPr id="5" name="Google Shape;136;p27">
            <a:extLst>
              <a:ext uri="{FF2B5EF4-FFF2-40B4-BE49-F238E27FC236}">
                <a16:creationId xmlns:a16="http://schemas.microsoft.com/office/drawing/2014/main" id="{2F4C9789-B2CC-28E8-5BBF-453A776D58BA}"/>
              </a:ext>
            </a:extLst>
          </p:cNvPr>
          <p:cNvSpPr txBox="1">
            <a:spLocks/>
          </p:cNvSpPr>
          <p:nvPr/>
        </p:nvSpPr>
        <p:spPr>
          <a:xfrm>
            <a:off x="1250707" y="-1"/>
            <a:ext cx="1014346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 dirty="0"/>
              <a:t>Il Processore</a:t>
            </a:r>
          </a:p>
        </p:txBody>
      </p:sp>
      <p:sp>
        <p:nvSpPr>
          <p:cNvPr id="7" name="Google Shape;135;p27">
            <a:extLst>
              <a:ext uri="{FF2B5EF4-FFF2-40B4-BE49-F238E27FC236}">
                <a16:creationId xmlns:a16="http://schemas.microsoft.com/office/drawing/2014/main" id="{13D623DF-EB6E-BA4D-42F4-731400E05E09}"/>
              </a:ext>
            </a:extLst>
          </p:cNvPr>
          <p:cNvSpPr txBox="1">
            <a:spLocks/>
          </p:cNvSpPr>
          <p:nvPr/>
        </p:nvSpPr>
        <p:spPr>
          <a:xfrm>
            <a:off x="959370" y="584774"/>
            <a:ext cx="6341082" cy="973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it-IT" sz="3600" dirty="0"/>
              <a:t>Numero di core integrati</a:t>
            </a:r>
          </a:p>
        </p:txBody>
      </p:sp>
    </p:spTree>
    <p:extLst>
      <p:ext uri="{BB962C8B-B14F-4D97-AF65-F5344CB8AC3E}">
        <p14:creationId xmlns:p14="http://schemas.microsoft.com/office/powerpoint/2010/main" val="533963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6" grpId="0" build="p"/>
      <p:bldP spid="3" grpId="0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854487" y="1311353"/>
            <a:ext cx="5701171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it-IT" sz="1600" dirty="0"/>
              <a:t>il fisico Federico </a:t>
            </a:r>
            <a:r>
              <a:rPr lang="it-IT" sz="1600" dirty="0" err="1"/>
              <a:t>Faggin</a:t>
            </a:r>
            <a:r>
              <a:rPr lang="it-IT" sz="1600" dirty="0"/>
              <a:t> lavora insieme gli ingegneri americani </a:t>
            </a:r>
            <a:r>
              <a:rPr lang="it-IT" sz="1600" dirty="0" err="1"/>
              <a:t>Marcian</a:t>
            </a:r>
            <a:r>
              <a:rPr lang="it-IT" sz="1600" dirty="0"/>
              <a:t> Edward Hoff Jr. e Stanley </a:t>
            </a:r>
            <a:r>
              <a:rPr lang="it-IT" sz="1600" dirty="0" err="1"/>
              <a:t>Maze</a:t>
            </a:r>
            <a:r>
              <a:rPr lang="it-IT" sz="1600" dirty="0"/>
              <a:t> (</a:t>
            </a:r>
            <a:r>
              <a:rPr lang="it-IT" sz="1600" dirty="0" err="1"/>
              <a:t>intel</a:t>
            </a:r>
            <a:r>
              <a:rPr lang="it-IT" sz="1600" dirty="0"/>
              <a:t>), per terminare un progetto di un sistema elettronico di una calcolatrice da tavolo, così nacque </a:t>
            </a:r>
            <a:r>
              <a:rPr lang="it-IT" sz="1600" dirty="0" err="1"/>
              <a:t>l’intel</a:t>
            </a:r>
            <a:r>
              <a:rPr lang="it-IT" sz="1600" dirty="0"/>
              <a:t> 4004 il primo microprocessore della storia.</a:t>
            </a:r>
          </a:p>
        </p:txBody>
      </p:sp>
      <p:cxnSp>
        <p:nvCxnSpPr>
          <p:cNvPr id="137" name="Google Shape;137;p27"/>
          <p:cNvCxnSpPr>
            <a:cxnSpLocks/>
          </p:cNvCxnSpPr>
          <p:nvPr/>
        </p:nvCxnSpPr>
        <p:spPr>
          <a:xfrm>
            <a:off x="959370" y="1557848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61926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 dirty="0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8</a:t>
            </a:r>
          </a:p>
        </p:txBody>
      </p:sp>
      <p:sp>
        <p:nvSpPr>
          <p:cNvPr id="5" name="Google Shape;136;p27">
            <a:extLst>
              <a:ext uri="{FF2B5EF4-FFF2-40B4-BE49-F238E27FC236}">
                <a16:creationId xmlns:a16="http://schemas.microsoft.com/office/drawing/2014/main" id="{2F4C9789-B2CC-28E8-5BBF-453A776D58BA}"/>
              </a:ext>
            </a:extLst>
          </p:cNvPr>
          <p:cNvSpPr txBox="1">
            <a:spLocks/>
          </p:cNvSpPr>
          <p:nvPr/>
        </p:nvSpPr>
        <p:spPr>
          <a:xfrm>
            <a:off x="1250707" y="-1"/>
            <a:ext cx="1521990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 dirty="0"/>
              <a:t>Il Processore (Storia)</a:t>
            </a:r>
          </a:p>
        </p:txBody>
      </p:sp>
      <p:sp>
        <p:nvSpPr>
          <p:cNvPr id="7" name="Google Shape;135;p27">
            <a:extLst>
              <a:ext uri="{FF2B5EF4-FFF2-40B4-BE49-F238E27FC236}">
                <a16:creationId xmlns:a16="http://schemas.microsoft.com/office/drawing/2014/main" id="{13D623DF-EB6E-BA4D-42F4-731400E05E09}"/>
              </a:ext>
            </a:extLst>
          </p:cNvPr>
          <p:cNvSpPr txBox="1">
            <a:spLocks/>
          </p:cNvSpPr>
          <p:nvPr/>
        </p:nvSpPr>
        <p:spPr>
          <a:xfrm>
            <a:off x="959370" y="584774"/>
            <a:ext cx="6341082" cy="973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it-IT" sz="3600" dirty="0"/>
              <a:t>Microprocessore 4004</a:t>
            </a:r>
          </a:p>
        </p:txBody>
      </p:sp>
      <p:pic>
        <p:nvPicPr>
          <p:cNvPr id="1026" name="Picture 2" descr="Intel 4004 - Wikipedia">
            <a:extLst>
              <a:ext uri="{FF2B5EF4-FFF2-40B4-BE49-F238E27FC236}">
                <a16:creationId xmlns:a16="http://schemas.microsoft.com/office/drawing/2014/main" id="{F08A95DD-719E-CB47-457B-7431B2E961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152" b="94810" l="5667" r="96000">
                        <a14:foregroundMark x1="5667" y1="72664" x2="9667" y2="48443"/>
                        <a14:foregroundMark x1="64667" y1="10381" x2="71000" y2="7266"/>
                        <a14:foregroundMark x1="89000" y1="20761" x2="96000" y2="20069"/>
                        <a14:foregroundMark x1="93333" y1="30796" x2="94000" y2="42561"/>
                        <a14:foregroundMark x1="95000" y1="52249" x2="95000" y2="44291"/>
                        <a14:foregroundMark x1="43333" y1="90311" x2="41333" y2="75087"/>
                        <a14:foregroundMark x1="33667" y1="94810" x2="35667" y2="80623"/>
                        <a14:foregroundMark x1="70333" y1="4152" x2="70333" y2="41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603" y="2912806"/>
            <a:ext cx="2087816" cy="2011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1846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6" grpId="0" build="p"/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854487" y="1311353"/>
            <a:ext cx="5701171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it-IT" sz="1600" dirty="0"/>
              <a:t>Il 4004 poteva solo scrivere numeri, con la nascita del byte (8 bit) dove erano presenti i caratteri alfa numerici nacque </a:t>
            </a:r>
            <a:r>
              <a:rPr lang="it-IT" sz="1600" dirty="0" err="1"/>
              <a:t>l’intel</a:t>
            </a:r>
            <a:r>
              <a:rPr lang="it-IT" sz="1600" dirty="0"/>
              <a:t> 8008 nel 1972</a:t>
            </a:r>
          </a:p>
        </p:txBody>
      </p:sp>
      <p:cxnSp>
        <p:nvCxnSpPr>
          <p:cNvPr id="137" name="Google Shape;137;p27"/>
          <p:cNvCxnSpPr>
            <a:cxnSpLocks/>
          </p:cNvCxnSpPr>
          <p:nvPr/>
        </p:nvCxnSpPr>
        <p:spPr>
          <a:xfrm>
            <a:off x="959370" y="1557848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61926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 dirty="0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9</a:t>
            </a:r>
          </a:p>
        </p:txBody>
      </p:sp>
      <p:sp>
        <p:nvSpPr>
          <p:cNvPr id="5" name="Google Shape;136;p27">
            <a:extLst>
              <a:ext uri="{FF2B5EF4-FFF2-40B4-BE49-F238E27FC236}">
                <a16:creationId xmlns:a16="http://schemas.microsoft.com/office/drawing/2014/main" id="{2F4C9789-B2CC-28E8-5BBF-453A776D58BA}"/>
              </a:ext>
            </a:extLst>
          </p:cNvPr>
          <p:cNvSpPr txBox="1">
            <a:spLocks/>
          </p:cNvSpPr>
          <p:nvPr/>
        </p:nvSpPr>
        <p:spPr>
          <a:xfrm>
            <a:off x="1250707" y="-1"/>
            <a:ext cx="1521990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 dirty="0"/>
              <a:t>Il Processore (Storia)</a:t>
            </a:r>
          </a:p>
        </p:txBody>
      </p:sp>
      <p:sp>
        <p:nvSpPr>
          <p:cNvPr id="7" name="Google Shape;135;p27">
            <a:extLst>
              <a:ext uri="{FF2B5EF4-FFF2-40B4-BE49-F238E27FC236}">
                <a16:creationId xmlns:a16="http://schemas.microsoft.com/office/drawing/2014/main" id="{13D623DF-EB6E-BA4D-42F4-731400E05E09}"/>
              </a:ext>
            </a:extLst>
          </p:cNvPr>
          <p:cNvSpPr txBox="1">
            <a:spLocks/>
          </p:cNvSpPr>
          <p:nvPr/>
        </p:nvSpPr>
        <p:spPr>
          <a:xfrm>
            <a:off x="959370" y="584774"/>
            <a:ext cx="6341082" cy="973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it-IT" sz="3600" dirty="0"/>
              <a:t>Microprocessore 8008</a:t>
            </a:r>
          </a:p>
        </p:txBody>
      </p:sp>
      <p:pic>
        <p:nvPicPr>
          <p:cNvPr id="2050" name="Picture 2" descr="Intel 8008 chip (1) - San Antonio Report">
            <a:extLst>
              <a:ext uri="{FF2B5EF4-FFF2-40B4-BE49-F238E27FC236}">
                <a16:creationId xmlns:a16="http://schemas.microsoft.com/office/drawing/2014/main" id="{D0787EBC-6584-1743-6754-39FA627B4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32" b="89897" l="8500" r="90000">
                        <a14:foregroundMark x1="10250" y1="52226" x2="8500" y2="48459"/>
                        <a14:foregroundMark x1="65875" y1="18664" x2="68375" y2="1797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1289" y="2571750"/>
            <a:ext cx="3006468" cy="2194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993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6" grpId="0" build="p"/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854487" y="1311353"/>
            <a:ext cx="5701171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it-IT" sz="1600" dirty="0"/>
              <a:t>Una nuova generazione di microprocessore, la dimensione dei registri aumenta e si inventarono i 16 bit. Le prestazioni erano 10 volte maggiore rispetto a quello dell’8008. </a:t>
            </a:r>
          </a:p>
          <a:p>
            <a:pPr marL="0" lvl="0" indent="0" algn="l"/>
            <a:r>
              <a:rPr lang="it-IT" sz="1600" dirty="0"/>
              <a:t>Attraverso un bus dei dati di 20 bit è in grado di indirizzare direttamente un Mb di memoria</a:t>
            </a:r>
          </a:p>
        </p:txBody>
      </p:sp>
      <p:cxnSp>
        <p:nvCxnSpPr>
          <p:cNvPr id="137" name="Google Shape;137;p27"/>
          <p:cNvCxnSpPr>
            <a:cxnSpLocks/>
          </p:cNvCxnSpPr>
          <p:nvPr/>
        </p:nvCxnSpPr>
        <p:spPr>
          <a:xfrm>
            <a:off x="959370" y="1557848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61926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 dirty="0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10</a:t>
            </a:r>
          </a:p>
        </p:txBody>
      </p:sp>
      <p:sp>
        <p:nvSpPr>
          <p:cNvPr id="5" name="Google Shape;136;p27">
            <a:extLst>
              <a:ext uri="{FF2B5EF4-FFF2-40B4-BE49-F238E27FC236}">
                <a16:creationId xmlns:a16="http://schemas.microsoft.com/office/drawing/2014/main" id="{2F4C9789-B2CC-28E8-5BBF-453A776D58BA}"/>
              </a:ext>
            </a:extLst>
          </p:cNvPr>
          <p:cNvSpPr txBox="1">
            <a:spLocks/>
          </p:cNvSpPr>
          <p:nvPr/>
        </p:nvSpPr>
        <p:spPr>
          <a:xfrm>
            <a:off x="1250707" y="-1"/>
            <a:ext cx="1521990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 dirty="0"/>
              <a:t>Il Processore (Storia)</a:t>
            </a:r>
          </a:p>
        </p:txBody>
      </p:sp>
      <p:sp>
        <p:nvSpPr>
          <p:cNvPr id="7" name="Google Shape;135;p27">
            <a:extLst>
              <a:ext uri="{FF2B5EF4-FFF2-40B4-BE49-F238E27FC236}">
                <a16:creationId xmlns:a16="http://schemas.microsoft.com/office/drawing/2014/main" id="{13D623DF-EB6E-BA4D-42F4-731400E05E09}"/>
              </a:ext>
            </a:extLst>
          </p:cNvPr>
          <p:cNvSpPr txBox="1">
            <a:spLocks/>
          </p:cNvSpPr>
          <p:nvPr/>
        </p:nvSpPr>
        <p:spPr>
          <a:xfrm>
            <a:off x="959370" y="584774"/>
            <a:ext cx="6341082" cy="973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it-IT" sz="3600" dirty="0"/>
              <a:t>Microprocessore 8086</a:t>
            </a:r>
          </a:p>
        </p:txBody>
      </p:sp>
      <p:pic>
        <p:nvPicPr>
          <p:cNvPr id="3074" name="Picture 2" descr="Intel 8086 - Wikipedia">
            <a:extLst>
              <a:ext uri="{FF2B5EF4-FFF2-40B4-BE49-F238E27FC236}">
                <a16:creationId xmlns:a16="http://schemas.microsoft.com/office/drawing/2014/main" id="{544F8FEB-2668-96C4-8CF9-0396547659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7750" r="91750">
                        <a14:foregroundMark x1="9417" y1="54750" x2="7750" y2="48750"/>
                        <a14:foregroundMark x1="90833" y1="34250" x2="91750" y2="33750"/>
                        <a14:foregroundMark x1="86583" y1="41125" x2="85931" y2="47179"/>
                        <a14:foregroundMark x1="89833" y1="39250" x2="90052" y2="45558"/>
                        <a14:foregroundMark x1="69083" y1="56875" x2="69083" y2="57500"/>
                        <a14:foregroundMark x1="80000" y1="43625" x2="80000" y2="50750"/>
                        <a14:foregroundMark x1="83333" y1="43125" x2="83083" y2="48750"/>
                        <a14:foregroundMark x1="83333" y1="45250" x2="83000" y2="42875"/>
                        <a14:foregroundMark x1="82917" y1="42375" x2="82917" y2="42375"/>
                        <a14:foregroundMark x1="90417" y1="39000" x2="90333" y2="35750"/>
                        <a14:foregroundMark x1="62417" y1="61250" x2="62917" y2="58875"/>
                        <a14:foregroundMark x1="73167" y1="55625" x2="73500" y2="52625"/>
                        <a14:foregroundMark x1="76417" y1="53500" x2="76000" y2="50500"/>
                        <a14:foregroundMark x1="24083" y1="85000" x2="24000" y2="83500"/>
                        <a14:foregroundMark x1="20167" y1="87625" x2="19833" y2="86875"/>
                        <a14:foregroundMark x1="44083" y1="72500" x2="44083" y2="72500"/>
                        <a14:foregroundMark x1="48167" y1="70375" x2="48167" y2="70375"/>
                        <a14:backgroundMark x1="11417" y1="65750" x2="17667" y2="87625"/>
                        <a14:backgroundMark x1="22833" y1="86250" x2="22083" y2="81000"/>
                        <a14:backgroundMark x1="26750" y1="82625" x2="26500" y2="78875"/>
                        <a14:backgroundMark x1="30500" y1="80625" x2="30250" y2="77000"/>
                        <a14:backgroundMark x1="33917" y1="77875" x2="33583" y2="74250"/>
                        <a14:backgroundMark x1="38417" y1="74250" x2="37917" y2="72500"/>
                        <a14:backgroundMark x1="42333" y1="71375" x2="42333" y2="71375"/>
                        <a14:backgroundMark x1="46250" y1="69000" x2="46250" y2="69000"/>
                        <a14:backgroundMark x1="50167" y1="66250" x2="50167" y2="66250"/>
                        <a14:backgroundMark x1="54583" y1="64250" x2="54583" y2="64250"/>
                        <a14:backgroundMark x1="57083" y1="62375" x2="57083" y2="62375"/>
                        <a14:backgroundMark x1="60500" y1="60875" x2="60500" y2="60875"/>
                        <a14:backgroundMark x1="60167" y1="63125" x2="60417" y2="60625"/>
                        <a14:backgroundMark x1="64917" y1="61875" x2="63833" y2="58250"/>
                        <a14:backgroundMark x1="68667" y1="57750" x2="68333" y2="54875"/>
                        <a14:backgroundMark x1="71917" y1="55000" x2="71583" y2="52500"/>
                        <a14:backgroundMark x1="75083" y1="53375" x2="74250" y2="50500"/>
                        <a14:backgroundMark x1="77583" y1="52000" x2="77417" y2="49375"/>
                        <a14:backgroundMark x1="84851" y1="48920" x2="85333" y2="46750"/>
                        <a14:backgroundMark x1="84667" y1="49750" x2="84850" y2="48927"/>
                        <a14:backgroundMark x1="83833" y1="50000" x2="92417" y2="46625"/>
                        <a14:backgroundMark x1="80417" y1="51500" x2="81333" y2="44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9056" y="2755209"/>
            <a:ext cx="3090210" cy="2060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4597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5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6" grpId="0" build="p"/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854487" y="1311353"/>
            <a:ext cx="5701171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it-IT" sz="1600" dirty="0"/>
              <a:t>Venne commercializzato nel 1982 che rappresentò una rivoluzione nel mondo dei personal pc. </a:t>
            </a:r>
          </a:p>
          <a:p>
            <a:pPr marL="0" lvl="0" indent="0" algn="l"/>
            <a:r>
              <a:rPr lang="it-IT" sz="1600" dirty="0"/>
              <a:t>Fu il primo processore completamente a 16 bit, in grado di accedere a due byte di memoria consecutivi in un'unica operazione, la frequenza di clock inizialmente era di 6 MHz.</a:t>
            </a:r>
          </a:p>
        </p:txBody>
      </p:sp>
      <p:cxnSp>
        <p:nvCxnSpPr>
          <p:cNvPr id="137" name="Google Shape;137;p27"/>
          <p:cNvCxnSpPr>
            <a:cxnSpLocks/>
          </p:cNvCxnSpPr>
          <p:nvPr/>
        </p:nvCxnSpPr>
        <p:spPr>
          <a:xfrm>
            <a:off x="959370" y="1557848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 dirty="0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11</a:t>
            </a:r>
          </a:p>
        </p:txBody>
      </p:sp>
      <p:sp>
        <p:nvSpPr>
          <p:cNvPr id="5" name="Google Shape;136;p27">
            <a:extLst>
              <a:ext uri="{FF2B5EF4-FFF2-40B4-BE49-F238E27FC236}">
                <a16:creationId xmlns:a16="http://schemas.microsoft.com/office/drawing/2014/main" id="{2F4C9789-B2CC-28E8-5BBF-453A776D58BA}"/>
              </a:ext>
            </a:extLst>
          </p:cNvPr>
          <p:cNvSpPr txBox="1">
            <a:spLocks/>
          </p:cNvSpPr>
          <p:nvPr/>
        </p:nvSpPr>
        <p:spPr>
          <a:xfrm>
            <a:off x="1250707" y="-1"/>
            <a:ext cx="1521990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 dirty="0"/>
              <a:t>Il Processore (Storia)</a:t>
            </a:r>
          </a:p>
        </p:txBody>
      </p:sp>
      <p:sp>
        <p:nvSpPr>
          <p:cNvPr id="7" name="Google Shape;135;p27">
            <a:extLst>
              <a:ext uri="{FF2B5EF4-FFF2-40B4-BE49-F238E27FC236}">
                <a16:creationId xmlns:a16="http://schemas.microsoft.com/office/drawing/2014/main" id="{13D623DF-EB6E-BA4D-42F4-731400E05E09}"/>
              </a:ext>
            </a:extLst>
          </p:cNvPr>
          <p:cNvSpPr txBox="1">
            <a:spLocks/>
          </p:cNvSpPr>
          <p:nvPr/>
        </p:nvSpPr>
        <p:spPr>
          <a:xfrm>
            <a:off x="959370" y="584774"/>
            <a:ext cx="6341082" cy="973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it-IT" sz="3600" dirty="0"/>
              <a:t>Processore 80286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5FE26E5-45AF-F18B-38A0-783FBDC887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48" b="89922" l="7149" r="89922">
                        <a14:foregroundMark x1="10422" y1="53101" x2="7149" y2="50129"/>
                        <a14:foregroundMark x1="9561" y1="60465" x2="42636" y2="86434"/>
                        <a14:foregroundMark x1="52541" y1="88372" x2="54694" y2="84496"/>
                        <a14:foregroundMark x1="7407" y1="61886" x2="7407" y2="559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3620" y="3210135"/>
            <a:ext cx="2161560" cy="1441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4703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5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6" grpId="0" build="p"/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854487" y="1857043"/>
            <a:ext cx="5701171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it-IT" sz="1600" dirty="0"/>
              <a:t>la dimensione dei registri e del bus dei dati portati a 32 bit.</a:t>
            </a:r>
          </a:p>
          <a:p>
            <a:pPr marL="0" lvl="0" indent="0" algn="l"/>
            <a:r>
              <a:rPr lang="it-IT" sz="1600" dirty="0"/>
              <a:t>Può eseguire tutte le operazioni degli altri ma li sorpassa in termini di prestazioni. Nel 1986 venne commercializzata la versione a 20 MHz, due anni dopo da quella a 25 MHz e infine nel 1989  arrivarono a 33 MHz.</a:t>
            </a:r>
          </a:p>
        </p:txBody>
      </p:sp>
      <p:cxnSp>
        <p:nvCxnSpPr>
          <p:cNvPr id="137" name="Google Shape;137;p27"/>
          <p:cNvCxnSpPr>
            <a:cxnSpLocks/>
          </p:cNvCxnSpPr>
          <p:nvPr/>
        </p:nvCxnSpPr>
        <p:spPr>
          <a:xfrm>
            <a:off x="959370" y="1557848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538416" y="0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 dirty="0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12</a:t>
            </a:r>
          </a:p>
        </p:txBody>
      </p:sp>
      <p:sp>
        <p:nvSpPr>
          <p:cNvPr id="5" name="Google Shape;136;p27">
            <a:extLst>
              <a:ext uri="{FF2B5EF4-FFF2-40B4-BE49-F238E27FC236}">
                <a16:creationId xmlns:a16="http://schemas.microsoft.com/office/drawing/2014/main" id="{2F4C9789-B2CC-28E8-5BBF-453A776D58BA}"/>
              </a:ext>
            </a:extLst>
          </p:cNvPr>
          <p:cNvSpPr txBox="1">
            <a:spLocks/>
          </p:cNvSpPr>
          <p:nvPr/>
        </p:nvSpPr>
        <p:spPr>
          <a:xfrm>
            <a:off x="1250707" y="-1"/>
            <a:ext cx="1521990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 dirty="0"/>
              <a:t>Il Processore (Storia)</a:t>
            </a:r>
          </a:p>
        </p:txBody>
      </p:sp>
      <p:sp>
        <p:nvSpPr>
          <p:cNvPr id="7" name="Google Shape;135;p27">
            <a:extLst>
              <a:ext uri="{FF2B5EF4-FFF2-40B4-BE49-F238E27FC236}">
                <a16:creationId xmlns:a16="http://schemas.microsoft.com/office/drawing/2014/main" id="{13D623DF-EB6E-BA4D-42F4-731400E05E09}"/>
              </a:ext>
            </a:extLst>
          </p:cNvPr>
          <p:cNvSpPr txBox="1">
            <a:spLocks/>
          </p:cNvSpPr>
          <p:nvPr/>
        </p:nvSpPr>
        <p:spPr>
          <a:xfrm>
            <a:off x="959370" y="584774"/>
            <a:ext cx="6341082" cy="973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it-IT" sz="3600" dirty="0"/>
              <a:t>Processore 80386</a:t>
            </a:r>
          </a:p>
        </p:txBody>
      </p:sp>
      <p:pic>
        <p:nvPicPr>
          <p:cNvPr id="5122" name="Picture 2" descr="Intel 80386 - Wikipedia">
            <a:extLst>
              <a:ext uri="{FF2B5EF4-FFF2-40B4-BE49-F238E27FC236}">
                <a16:creationId xmlns:a16="http://schemas.microsoft.com/office/drawing/2014/main" id="{24AA62DE-B4D0-95D4-4B15-111F529E1A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16667" y1="29231" x2="16408" y2="687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5658" y="2383684"/>
            <a:ext cx="2385387" cy="2403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5833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5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6" grpId="0" build="p"/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854487" y="1557848"/>
            <a:ext cx="5701171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it-IT" sz="1600"/>
              <a:t>Nati</a:t>
            </a:r>
            <a:r>
              <a:rPr lang="it-IT" sz="1600" dirty="0"/>
              <a:t> nel 1993, le caratteristiche principali sono aumento di registri a 64 bit.</a:t>
            </a:r>
          </a:p>
          <a:p>
            <a:pPr marL="0" lvl="0" indent="0" algn="l"/>
            <a:r>
              <a:rPr lang="it-IT" sz="1600" dirty="0"/>
              <a:t>Il Pentium è dotato di due cache aggiuntive da 8 Kb. La doppia cache incorporata rende il processore più efficiente nell'elaborazione.</a:t>
            </a:r>
          </a:p>
          <a:p>
            <a:pPr marL="0" lvl="0" indent="0" algn="l"/>
            <a:endParaRPr lang="it-IT" sz="1600" dirty="0"/>
          </a:p>
          <a:p>
            <a:pPr marL="0" lvl="0" indent="0" algn="l"/>
            <a:r>
              <a:rPr lang="it-IT" sz="1600" dirty="0"/>
              <a:t>La versione Pro nel 1995 consentiva di effettuare operazioni veloci di CAD, ingegneria meccanica e calcolo scientifico</a:t>
            </a:r>
          </a:p>
        </p:txBody>
      </p:sp>
      <p:cxnSp>
        <p:nvCxnSpPr>
          <p:cNvPr id="137" name="Google Shape;137;p27"/>
          <p:cNvCxnSpPr>
            <a:cxnSpLocks/>
          </p:cNvCxnSpPr>
          <p:nvPr/>
        </p:nvCxnSpPr>
        <p:spPr>
          <a:xfrm>
            <a:off x="959370" y="1557848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 dirty="0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13</a:t>
            </a:r>
          </a:p>
        </p:txBody>
      </p:sp>
      <p:sp>
        <p:nvSpPr>
          <p:cNvPr id="5" name="Google Shape;136;p27">
            <a:extLst>
              <a:ext uri="{FF2B5EF4-FFF2-40B4-BE49-F238E27FC236}">
                <a16:creationId xmlns:a16="http://schemas.microsoft.com/office/drawing/2014/main" id="{2F4C9789-B2CC-28E8-5BBF-453A776D58BA}"/>
              </a:ext>
            </a:extLst>
          </p:cNvPr>
          <p:cNvSpPr txBox="1">
            <a:spLocks/>
          </p:cNvSpPr>
          <p:nvPr/>
        </p:nvSpPr>
        <p:spPr>
          <a:xfrm>
            <a:off x="1250707" y="-1"/>
            <a:ext cx="1521990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 dirty="0"/>
              <a:t>Il Processore (Storia)</a:t>
            </a:r>
          </a:p>
        </p:txBody>
      </p:sp>
      <p:sp>
        <p:nvSpPr>
          <p:cNvPr id="7" name="Google Shape;135;p27">
            <a:extLst>
              <a:ext uri="{FF2B5EF4-FFF2-40B4-BE49-F238E27FC236}">
                <a16:creationId xmlns:a16="http://schemas.microsoft.com/office/drawing/2014/main" id="{13D623DF-EB6E-BA4D-42F4-731400E05E09}"/>
              </a:ext>
            </a:extLst>
          </p:cNvPr>
          <p:cNvSpPr txBox="1">
            <a:spLocks/>
          </p:cNvSpPr>
          <p:nvPr/>
        </p:nvSpPr>
        <p:spPr>
          <a:xfrm>
            <a:off x="959370" y="584774"/>
            <a:ext cx="6341082" cy="973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it-IT" sz="3600" dirty="0"/>
              <a:t>Intel Pentium / Pentium Pro</a:t>
            </a:r>
          </a:p>
        </p:txBody>
      </p:sp>
      <p:sp>
        <p:nvSpPr>
          <p:cNvPr id="2" name="AutoShape 2" descr="Intel Pentium Pro 200 512 KB - KB80521EX200 512K / BP80521200 512K">
            <a:extLst>
              <a:ext uri="{FF2B5EF4-FFF2-40B4-BE49-F238E27FC236}">
                <a16:creationId xmlns:a16="http://schemas.microsoft.com/office/drawing/2014/main" id="{8B76AD87-2657-F72C-0131-601226E18FC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599" y="772447"/>
            <a:ext cx="1951703" cy="1951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6152" name="Picture 8" descr="Intel Pentium Pro 200 MHz 256K KB80521EX200 SY031 ✓ MOLTO MOLTO RARA  VINTAGE funziona | eBay">
            <a:extLst>
              <a:ext uri="{FF2B5EF4-FFF2-40B4-BE49-F238E27FC236}">
                <a16:creationId xmlns:a16="http://schemas.microsoft.com/office/drawing/2014/main" id="{C6A01BB4-47F5-315D-A520-62BF663D8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18014" y1="75043" x2="19223" y2="24000"/>
                        <a14:foregroundMark x1="19223" y1="24000" x2="62986" y2="18600"/>
                        <a14:foregroundMark x1="62986" y1="18600" x2="73824" y2="18800"/>
                        <a14:foregroundMark x1="73824" y1="18800" x2="83027" y2="23600"/>
                        <a14:foregroundMark x1="83027" y1="23600" x2="83103" y2="26181"/>
                        <a14:foregroundMark x1="84254" y1="65400" x2="80982" y2="76600"/>
                        <a14:foregroundMark x1="80982" y1="76600" x2="43988" y2="77070"/>
                        <a14:backgroundMark x1="44990" y1="78600" x2="20245" y2="78800"/>
                        <a14:backgroundMark x1="20245" y1="78800" x2="16973" y2="78000"/>
                        <a14:backgroundMark x1="86094" y1="66800" x2="83845" y2="22400"/>
                        <a14:backgroundMark x1="85072" y1="63800" x2="83640" y2="23000"/>
                        <a14:backgroundMark x1="84049" y1="26200" x2="83640" y2="45800"/>
                        <a14:backgroundMark x1="85276" y1="63000" x2="87117" y2="45800"/>
                        <a14:backgroundMark x1="85481" y1="66200" x2="85481" y2="45800"/>
                        <a14:backgroundMark x1="84458" y1="45600" x2="84867" y2="65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1302" y="2296330"/>
            <a:ext cx="3089047" cy="3158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2743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5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6" grpId="0" build="p"/>
      <p:bldP spid="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854487" y="1434600"/>
            <a:ext cx="5701171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it-IT" sz="1600" dirty="0"/>
              <a:t>Presentati il 27 luglio 2006, </a:t>
            </a:r>
            <a:r>
              <a:rPr lang="it-IT" sz="1600" dirty="0" err="1"/>
              <a:t>intel</a:t>
            </a:r>
            <a:r>
              <a:rPr lang="it-IT" sz="1600" dirty="0"/>
              <a:t> ha raggruppato diversi processori e per la prima volta sia per pc portatili che per fissi</a:t>
            </a:r>
          </a:p>
        </p:txBody>
      </p:sp>
      <p:cxnSp>
        <p:nvCxnSpPr>
          <p:cNvPr id="137" name="Google Shape;137;p27"/>
          <p:cNvCxnSpPr>
            <a:cxnSpLocks/>
          </p:cNvCxnSpPr>
          <p:nvPr/>
        </p:nvCxnSpPr>
        <p:spPr>
          <a:xfrm>
            <a:off x="959370" y="1557848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 dirty="0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14</a:t>
            </a:r>
          </a:p>
        </p:txBody>
      </p:sp>
      <p:sp>
        <p:nvSpPr>
          <p:cNvPr id="5" name="Google Shape;136;p27">
            <a:extLst>
              <a:ext uri="{FF2B5EF4-FFF2-40B4-BE49-F238E27FC236}">
                <a16:creationId xmlns:a16="http://schemas.microsoft.com/office/drawing/2014/main" id="{2F4C9789-B2CC-28E8-5BBF-453A776D58BA}"/>
              </a:ext>
            </a:extLst>
          </p:cNvPr>
          <p:cNvSpPr txBox="1">
            <a:spLocks/>
          </p:cNvSpPr>
          <p:nvPr/>
        </p:nvSpPr>
        <p:spPr>
          <a:xfrm>
            <a:off x="1250707" y="-1"/>
            <a:ext cx="1521990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 dirty="0"/>
              <a:t>Il Processore (Storia)</a:t>
            </a:r>
          </a:p>
        </p:txBody>
      </p:sp>
      <p:sp>
        <p:nvSpPr>
          <p:cNvPr id="7" name="Google Shape;135;p27">
            <a:extLst>
              <a:ext uri="{FF2B5EF4-FFF2-40B4-BE49-F238E27FC236}">
                <a16:creationId xmlns:a16="http://schemas.microsoft.com/office/drawing/2014/main" id="{13D623DF-EB6E-BA4D-42F4-731400E05E09}"/>
              </a:ext>
            </a:extLst>
          </p:cNvPr>
          <p:cNvSpPr txBox="1">
            <a:spLocks/>
          </p:cNvSpPr>
          <p:nvPr/>
        </p:nvSpPr>
        <p:spPr>
          <a:xfrm>
            <a:off x="959370" y="584774"/>
            <a:ext cx="6341082" cy="973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it-IT" sz="3600" dirty="0"/>
              <a:t>Intel Core2Duo</a:t>
            </a:r>
          </a:p>
        </p:txBody>
      </p:sp>
      <p:pic>
        <p:nvPicPr>
          <p:cNvPr id="7172" name="Picture 4" descr="Intel Core2 Duo E4300, 1,8GHz, 800 MHz FSB, 2 MB, Dual Core. estensione a  64 bit, Socket LGA775 : Amazon.it: Informatica">
            <a:extLst>
              <a:ext uri="{FF2B5EF4-FFF2-40B4-BE49-F238E27FC236}">
                <a16:creationId xmlns:a16="http://schemas.microsoft.com/office/drawing/2014/main" id="{7093E825-D9CF-24C2-6ECF-CFCA7C242C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95" b="89895" l="6438" r="89914">
                        <a14:foregroundMark x1="9657" y1="48000" x2="8624" y2="58067"/>
                        <a14:foregroundMark x1="8676" y1="80719" x2="17597" y2="86105"/>
                        <a14:foregroundMark x1="17597" y1="86105" x2="17597" y2="86105"/>
                        <a14:foregroundMark x1="87983" y1="78737" x2="86266" y2="58105"/>
                        <a14:backgroundMark x1="5365" y1="57895" x2="4077" y2="812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5496" y="2964426"/>
            <a:ext cx="2058358" cy="2098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9136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6" grpId="0" build="p"/>
      <p:bldP spid="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854487" y="1434600"/>
            <a:ext cx="5701171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it-IT" sz="1600" dirty="0"/>
              <a:t>Una delle ultime uscite di Intel, serie X con la tecnologia Intel Turbo Max 3.0 ha la massima frequenza di Clock di circa 4,8 GHz con 18 core e a 36 </a:t>
            </a:r>
            <a:r>
              <a:rPr lang="it-IT" sz="1600" dirty="0" err="1"/>
              <a:t>thread</a:t>
            </a:r>
            <a:endParaRPr lang="it-IT" sz="1600" dirty="0"/>
          </a:p>
        </p:txBody>
      </p:sp>
      <p:cxnSp>
        <p:nvCxnSpPr>
          <p:cNvPr id="137" name="Google Shape;137;p27"/>
          <p:cNvCxnSpPr>
            <a:cxnSpLocks/>
          </p:cNvCxnSpPr>
          <p:nvPr/>
        </p:nvCxnSpPr>
        <p:spPr>
          <a:xfrm>
            <a:off x="959370" y="1557848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 dirty="0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15</a:t>
            </a:r>
          </a:p>
        </p:txBody>
      </p:sp>
      <p:sp>
        <p:nvSpPr>
          <p:cNvPr id="5" name="Google Shape;136;p27">
            <a:extLst>
              <a:ext uri="{FF2B5EF4-FFF2-40B4-BE49-F238E27FC236}">
                <a16:creationId xmlns:a16="http://schemas.microsoft.com/office/drawing/2014/main" id="{2F4C9789-B2CC-28E8-5BBF-453A776D58BA}"/>
              </a:ext>
            </a:extLst>
          </p:cNvPr>
          <p:cNvSpPr txBox="1">
            <a:spLocks/>
          </p:cNvSpPr>
          <p:nvPr/>
        </p:nvSpPr>
        <p:spPr>
          <a:xfrm>
            <a:off x="1250707" y="-1"/>
            <a:ext cx="1521990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 dirty="0"/>
              <a:t>Il Processore (Storia)</a:t>
            </a:r>
          </a:p>
        </p:txBody>
      </p:sp>
      <p:sp>
        <p:nvSpPr>
          <p:cNvPr id="7" name="Google Shape;135;p27">
            <a:extLst>
              <a:ext uri="{FF2B5EF4-FFF2-40B4-BE49-F238E27FC236}">
                <a16:creationId xmlns:a16="http://schemas.microsoft.com/office/drawing/2014/main" id="{13D623DF-EB6E-BA4D-42F4-731400E05E09}"/>
              </a:ext>
            </a:extLst>
          </p:cNvPr>
          <p:cNvSpPr txBox="1">
            <a:spLocks/>
          </p:cNvSpPr>
          <p:nvPr/>
        </p:nvSpPr>
        <p:spPr>
          <a:xfrm>
            <a:off x="959370" y="584774"/>
            <a:ext cx="6341082" cy="973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it-IT" sz="3600" dirty="0"/>
              <a:t>Intel Core serie X</a:t>
            </a:r>
          </a:p>
        </p:txBody>
      </p:sp>
    </p:spTree>
    <p:extLst>
      <p:ext uri="{BB962C8B-B14F-4D97-AF65-F5344CB8AC3E}">
        <p14:creationId xmlns:p14="http://schemas.microsoft.com/office/powerpoint/2010/main" val="4290446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6" grpId="0" build="p"/>
      <p:bldP spid="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1348558" y="1478845"/>
            <a:ext cx="3754384" cy="120536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it-IT" sz="2800" b="1"/>
              <a:t>Intel® CORE™ i9-13900K</a:t>
            </a:r>
          </a:p>
        </p:txBody>
      </p:sp>
      <p:cxnSp>
        <p:nvCxnSpPr>
          <p:cNvPr id="137" name="Google Shape;137;p27"/>
          <p:cNvCxnSpPr>
            <a:cxnSpLocks/>
          </p:cNvCxnSpPr>
          <p:nvPr/>
        </p:nvCxnSpPr>
        <p:spPr>
          <a:xfrm>
            <a:off x="959370" y="1557848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15</a:t>
            </a:r>
          </a:p>
        </p:txBody>
      </p:sp>
      <p:sp>
        <p:nvSpPr>
          <p:cNvPr id="5" name="Google Shape;136;p27">
            <a:extLst>
              <a:ext uri="{FF2B5EF4-FFF2-40B4-BE49-F238E27FC236}">
                <a16:creationId xmlns:a16="http://schemas.microsoft.com/office/drawing/2014/main" id="{2F4C9789-B2CC-28E8-5BBF-453A776D58BA}"/>
              </a:ext>
            </a:extLst>
          </p:cNvPr>
          <p:cNvSpPr txBox="1">
            <a:spLocks/>
          </p:cNvSpPr>
          <p:nvPr/>
        </p:nvSpPr>
        <p:spPr>
          <a:xfrm>
            <a:off x="1250707" y="-1"/>
            <a:ext cx="1521990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/>
              <a:t>Il Processore (Storia)</a:t>
            </a:r>
          </a:p>
        </p:txBody>
      </p:sp>
      <p:sp>
        <p:nvSpPr>
          <p:cNvPr id="7" name="Google Shape;135;p27">
            <a:extLst>
              <a:ext uri="{FF2B5EF4-FFF2-40B4-BE49-F238E27FC236}">
                <a16:creationId xmlns:a16="http://schemas.microsoft.com/office/drawing/2014/main" id="{13D623DF-EB6E-BA4D-42F4-731400E05E09}"/>
              </a:ext>
            </a:extLst>
          </p:cNvPr>
          <p:cNvSpPr txBox="1">
            <a:spLocks/>
          </p:cNvSpPr>
          <p:nvPr/>
        </p:nvSpPr>
        <p:spPr>
          <a:xfrm>
            <a:off x="959370" y="584774"/>
            <a:ext cx="6341082" cy="973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it-IT" sz="3600"/>
              <a:t>Nomi dei processori Intel</a:t>
            </a:r>
          </a:p>
        </p:txBody>
      </p:sp>
      <p:sp>
        <p:nvSpPr>
          <p:cNvPr id="2" name="Google Shape;136;p27">
            <a:extLst>
              <a:ext uri="{FF2B5EF4-FFF2-40B4-BE49-F238E27FC236}">
                <a16:creationId xmlns:a16="http://schemas.microsoft.com/office/drawing/2014/main" id="{D72FD112-D9D6-7D67-6B6B-E08EC81179AB}"/>
              </a:ext>
            </a:extLst>
          </p:cNvPr>
          <p:cNvSpPr txBox="1">
            <a:spLocks/>
          </p:cNvSpPr>
          <p:nvPr/>
        </p:nvSpPr>
        <p:spPr>
          <a:xfrm>
            <a:off x="1156829" y="1631529"/>
            <a:ext cx="5701171" cy="3213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1600"/>
              <a:t>Intel Core = marchio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1600"/>
              <a:t>i9 = famiglia processori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1600"/>
              <a:t>13900</a:t>
            </a:r>
          </a:p>
          <a:p>
            <a:pPr marL="742950" lvl="1" indent="-285750" algn="l">
              <a:buSzPct val="150000"/>
              <a:buFont typeface="Arial" panose="020B0604020202020204" pitchFamily="34" charset="0"/>
              <a:buChar char="•"/>
            </a:pPr>
            <a:r>
              <a:rPr lang="it-IT" sz="1600"/>
              <a:t>13, indica la generazione</a:t>
            </a:r>
          </a:p>
          <a:p>
            <a:pPr marL="742950" lvl="1" indent="-285750" algn="l">
              <a:buSzPct val="150000"/>
              <a:buFont typeface="Arial" panose="020B0604020202020204" pitchFamily="34" charset="0"/>
              <a:buChar char="•"/>
            </a:pPr>
            <a:r>
              <a:rPr lang="it-IT" sz="1600"/>
              <a:t>900, indica il numero del processore</a:t>
            </a:r>
          </a:p>
          <a:p>
            <a:pPr marL="457200" lvl="1" indent="0" algn="l"/>
            <a:endParaRPr lang="it-IT" sz="1600"/>
          </a:p>
        </p:txBody>
      </p:sp>
      <p:sp>
        <p:nvSpPr>
          <p:cNvPr id="6" name="Google Shape;136;p27">
            <a:extLst>
              <a:ext uri="{FF2B5EF4-FFF2-40B4-BE49-F238E27FC236}">
                <a16:creationId xmlns:a16="http://schemas.microsoft.com/office/drawing/2014/main" id="{7853F8D9-8ACC-C4C4-65DB-4F5759E1248F}"/>
              </a:ext>
            </a:extLst>
          </p:cNvPr>
          <p:cNvSpPr txBox="1">
            <a:spLocks/>
          </p:cNvSpPr>
          <p:nvPr/>
        </p:nvSpPr>
        <p:spPr>
          <a:xfrm>
            <a:off x="715964" y="3511971"/>
            <a:ext cx="4643496" cy="1756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it-IT" sz="1600"/>
              <a:t>K : linea di Prodotto</a:t>
            </a:r>
          </a:p>
          <a:p>
            <a:pPr marL="1200150" lvl="2" indent="-285750" algn="l">
              <a:buSzPct val="150000"/>
              <a:buFont typeface="Arial" panose="020B0604020202020204" pitchFamily="34" charset="0"/>
              <a:buChar char="•"/>
            </a:pPr>
            <a:r>
              <a:rPr lang="it-IT" sz="1400"/>
              <a:t>K = è </a:t>
            </a:r>
            <a:r>
              <a:rPr lang="it-IT" sz="1400" dirty="0" err="1"/>
              <a:t>overclockabile</a:t>
            </a:r>
            <a:endParaRPr lang="it-IT" sz="1400"/>
          </a:p>
          <a:p>
            <a:pPr marL="1200150" lvl="2" indent="-285750" algn="l">
              <a:buSzPct val="150000"/>
              <a:buFont typeface="Arial" panose="020B0604020202020204" pitchFamily="34" charset="0"/>
              <a:buChar char="•"/>
            </a:pPr>
            <a:r>
              <a:rPr lang="it-IT" sz="1400"/>
              <a:t>F = senza scheda video integrata</a:t>
            </a:r>
          </a:p>
          <a:p>
            <a:pPr marL="1200150" lvl="2" indent="-285750" algn="l">
              <a:buSzPct val="150000"/>
              <a:buFont typeface="Arial" panose="020B0604020202020204" pitchFamily="34" charset="0"/>
              <a:buChar char="•"/>
            </a:pPr>
            <a:r>
              <a:rPr lang="it-IT" sz="1400"/>
              <a:t>KF = ha la stessa potenza del K ed è senza scheda video, quindi scalda di meno</a:t>
            </a:r>
          </a:p>
        </p:txBody>
      </p:sp>
    </p:spTree>
    <p:extLst>
      <p:ext uri="{BB962C8B-B14F-4D97-AF65-F5344CB8AC3E}">
        <p14:creationId xmlns:p14="http://schemas.microsoft.com/office/powerpoint/2010/main" val="2065265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storia:</a:t>
            </a:r>
            <a:endParaRPr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833377" y="1384181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4833377" y="347910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854487" y="1434600"/>
            <a:ext cx="5701171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it-IT" sz="1600" dirty="0"/>
              <a:t>Il primo processore uscì nell’anno 2000, poco prima </a:t>
            </a:r>
            <a:r>
              <a:rPr lang="it-IT" sz="1600" dirty="0" err="1"/>
              <a:t>dell’intel</a:t>
            </a:r>
            <a:r>
              <a:rPr lang="it-IT" sz="1600" dirty="0"/>
              <a:t>, con </a:t>
            </a:r>
            <a:r>
              <a:rPr lang="it-IT" sz="1600" dirty="0" err="1"/>
              <a:t>Athlon</a:t>
            </a:r>
            <a:r>
              <a:rPr lang="it-IT" sz="1600" dirty="0"/>
              <a:t> che per la prima volta con una frequenza di Clock di 1 GHz.</a:t>
            </a:r>
          </a:p>
          <a:p>
            <a:pPr marL="0" lvl="0" indent="0" algn="l"/>
            <a:r>
              <a:rPr lang="it-IT" sz="1600" dirty="0"/>
              <a:t>Facendo una salto temporale arriviamo ai </a:t>
            </a:r>
            <a:r>
              <a:rPr lang="it-IT" sz="1600" dirty="0" err="1"/>
              <a:t>Ryzen</a:t>
            </a:r>
            <a:r>
              <a:rPr lang="it-IT" sz="1600" dirty="0"/>
              <a:t> che vengono presentati nel 2017, tra il 2019 e il 2020 escono i nuovi </a:t>
            </a:r>
            <a:r>
              <a:rPr lang="it-IT" sz="1600" dirty="0" err="1"/>
              <a:t>ryzen</a:t>
            </a:r>
            <a:r>
              <a:rPr lang="it-IT" sz="1600" dirty="0"/>
              <a:t> ( nel 2019 fino al </a:t>
            </a:r>
            <a:r>
              <a:rPr lang="it-IT" sz="1600" dirty="0" err="1"/>
              <a:t>Ryzen</a:t>
            </a:r>
            <a:r>
              <a:rPr lang="it-IT" sz="1600" dirty="0"/>
              <a:t> 7, e nel 2020 i </a:t>
            </a:r>
            <a:r>
              <a:rPr lang="it-IT" sz="1600" dirty="0" err="1"/>
              <a:t>Ryzen</a:t>
            </a:r>
            <a:r>
              <a:rPr lang="it-IT" sz="1600" dirty="0"/>
              <a:t> 9)</a:t>
            </a:r>
          </a:p>
        </p:txBody>
      </p:sp>
      <p:cxnSp>
        <p:nvCxnSpPr>
          <p:cNvPr id="137" name="Google Shape;137;p27"/>
          <p:cNvCxnSpPr>
            <a:cxnSpLocks/>
          </p:cNvCxnSpPr>
          <p:nvPr/>
        </p:nvCxnSpPr>
        <p:spPr>
          <a:xfrm>
            <a:off x="959370" y="1557848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 dirty="0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16</a:t>
            </a:r>
          </a:p>
        </p:txBody>
      </p:sp>
      <p:sp>
        <p:nvSpPr>
          <p:cNvPr id="5" name="Google Shape;136;p27">
            <a:extLst>
              <a:ext uri="{FF2B5EF4-FFF2-40B4-BE49-F238E27FC236}">
                <a16:creationId xmlns:a16="http://schemas.microsoft.com/office/drawing/2014/main" id="{2F4C9789-B2CC-28E8-5BBF-453A776D58BA}"/>
              </a:ext>
            </a:extLst>
          </p:cNvPr>
          <p:cNvSpPr txBox="1">
            <a:spLocks/>
          </p:cNvSpPr>
          <p:nvPr/>
        </p:nvSpPr>
        <p:spPr>
          <a:xfrm>
            <a:off x="1250707" y="-1"/>
            <a:ext cx="1521990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 dirty="0"/>
              <a:t>Il Processore (Storia)</a:t>
            </a:r>
          </a:p>
        </p:txBody>
      </p:sp>
      <p:sp>
        <p:nvSpPr>
          <p:cNvPr id="7" name="Google Shape;135;p27">
            <a:extLst>
              <a:ext uri="{FF2B5EF4-FFF2-40B4-BE49-F238E27FC236}">
                <a16:creationId xmlns:a16="http://schemas.microsoft.com/office/drawing/2014/main" id="{13D623DF-EB6E-BA4D-42F4-731400E05E09}"/>
              </a:ext>
            </a:extLst>
          </p:cNvPr>
          <p:cNvSpPr txBox="1">
            <a:spLocks/>
          </p:cNvSpPr>
          <p:nvPr/>
        </p:nvSpPr>
        <p:spPr>
          <a:xfrm>
            <a:off x="959370" y="584774"/>
            <a:ext cx="6341082" cy="973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it-IT" sz="3600" dirty="0"/>
              <a:t>AMD </a:t>
            </a:r>
            <a:r>
              <a:rPr lang="it-IT" sz="2400" dirty="0"/>
              <a:t>(Advanced Micro Device)</a:t>
            </a:r>
            <a:endParaRPr lang="it-IT" sz="3600" dirty="0"/>
          </a:p>
        </p:txBody>
      </p:sp>
      <p:pic>
        <p:nvPicPr>
          <p:cNvPr id="8194" name="Picture 2" descr="Výkonné procesory AMD Ryzen 7000 přijdou dříve. Podle známého insidera  dorazí už v létě – Živě.cz">
            <a:extLst>
              <a:ext uri="{FF2B5EF4-FFF2-40B4-BE49-F238E27FC236}">
                <a16:creationId xmlns:a16="http://schemas.microsoft.com/office/drawing/2014/main" id="{6C8E7B6C-D667-E156-38F4-4365A2D370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3314" y="3023419"/>
            <a:ext cx="3709219" cy="1854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7161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5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6" grpId="0" build="p"/>
      <p:bldP spid="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60418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571041" y="1360857"/>
            <a:ext cx="4000959" cy="38453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it-IT" sz="1600" b="1" dirty="0"/>
              <a:t>Intel</a:t>
            </a:r>
            <a:r>
              <a:rPr lang="it-IT" sz="1600" dirty="0"/>
              <a:t>: ha prestazioni più veloci per ogni tipo d'utilizzo, diventando di fatto una scelta quasi costante tra tutti quelli che vogliono costruire computer potenti senza badare al risparmio energetico</a:t>
            </a:r>
          </a:p>
          <a:p>
            <a:pPr marL="0" lvl="0" indent="0" algn="l"/>
            <a:endParaRPr lang="it-IT" sz="1600" dirty="0"/>
          </a:p>
          <a:p>
            <a:pPr marL="0" lvl="0" indent="0" algn="l"/>
            <a:r>
              <a:rPr lang="it-IT" sz="1600" b="1" dirty="0" err="1"/>
              <a:t>Amd</a:t>
            </a:r>
            <a:r>
              <a:rPr lang="it-IT" sz="1600" dirty="0"/>
              <a:t>: meno costosi rispetto ai processori Intel, ma sono allo stesso tempo abbastanza veloci (si utilizzano per: lavoro, grafica, videogiochi, rendering 3D), non hanno consumi d'energia elettrica elevati, possiamo dissiparli in maniera semplice.</a:t>
            </a:r>
          </a:p>
        </p:txBody>
      </p:sp>
      <p:cxnSp>
        <p:nvCxnSpPr>
          <p:cNvPr id="137" name="Google Shape;137;p27"/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 dirty="0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17</a:t>
            </a:r>
          </a:p>
        </p:txBody>
      </p:sp>
      <p:sp>
        <p:nvSpPr>
          <p:cNvPr id="5" name="Google Shape;136;p27">
            <a:extLst>
              <a:ext uri="{FF2B5EF4-FFF2-40B4-BE49-F238E27FC236}">
                <a16:creationId xmlns:a16="http://schemas.microsoft.com/office/drawing/2014/main" id="{2F4C9789-B2CC-28E8-5BBF-453A776D58BA}"/>
              </a:ext>
            </a:extLst>
          </p:cNvPr>
          <p:cNvSpPr txBox="1">
            <a:spLocks/>
          </p:cNvSpPr>
          <p:nvPr/>
        </p:nvSpPr>
        <p:spPr>
          <a:xfrm>
            <a:off x="1250707" y="-1"/>
            <a:ext cx="1521990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 dirty="0"/>
              <a:t>Il Processore (Storia)</a:t>
            </a:r>
          </a:p>
        </p:txBody>
      </p:sp>
      <p:sp>
        <p:nvSpPr>
          <p:cNvPr id="7" name="Google Shape;135;p27">
            <a:extLst>
              <a:ext uri="{FF2B5EF4-FFF2-40B4-BE49-F238E27FC236}">
                <a16:creationId xmlns:a16="http://schemas.microsoft.com/office/drawing/2014/main" id="{13D623DF-EB6E-BA4D-42F4-731400E05E09}"/>
              </a:ext>
            </a:extLst>
          </p:cNvPr>
          <p:cNvSpPr txBox="1">
            <a:spLocks/>
          </p:cNvSpPr>
          <p:nvPr/>
        </p:nvSpPr>
        <p:spPr>
          <a:xfrm>
            <a:off x="959370" y="584774"/>
            <a:ext cx="6341082" cy="845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it-IT" sz="3600" dirty="0"/>
              <a:t>Intel VS </a:t>
            </a:r>
            <a:r>
              <a:rPr lang="it-IT" sz="3600" dirty="0" err="1"/>
              <a:t>Amd</a:t>
            </a:r>
            <a:endParaRPr lang="it-IT" sz="3600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lo 3D 1">
                <a:extLst>
                  <a:ext uri="{FF2B5EF4-FFF2-40B4-BE49-F238E27FC236}">
                    <a16:creationId xmlns:a16="http://schemas.microsoft.com/office/drawing/2014/main" id="{CE90335E-2003-826B-B4B9-C682A72FDD0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00889017"/>
                  </p:ext>
                </p:extLst>
              </p:nvPr>
            </p:nvGraphicFramePr>
            <p:xfrm>
              <a:off x="6140199" y="2072146"/>
              <a:ext cx="1956645" cy="195624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956645" cy="1956244"/>
                    </a:xfrm>
                    <a:prstGeom prst="rect">
                      <a:avLst/>
                    </a:prstGeom>
                  </am3d:spPr>
                  <am3d:camera>
                    <am3d:pos x="0" y="0" z="666009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10820" d="1000000"/>
                    <am3d:preTrans dx="-7405" dy="-159445" dz="-45002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9396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lo 3D 1">
                <a:extLst>
                  <a:ext uri="{FF2B5EF4-FFF2-40B4-BE49-F238E27FC236}">
                    <a16:creationId xmlns:a16="http://schemas.microsoft.com/office/drawing/2014/main" id="{CE90335E-2003-826B-B4B9-C682A72FDD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40199" y="2072146"/>
                <a:ext cx="1956645" cy="19562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lo 3D 5">
                <a:extLst>
                  <a:ext uri="{FF2B5EF4-FFF2-40B4-BE49-F238E27FC236}">
                    <a16:creationId xmlns:a16="http://schemas.microsoft.com/office/drawing/2014/main" id="{22352212-32D3-12A1-AB91-75B16E97225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77259945"/>
                  </p:ext>
                </p:extLst>
              </p:nvPr>
            </p:nvGraphicFramePr>
            <p:xfrm>
              <a:off x="6140197" y="2071944"/>
              <a:ext cx="1956646" cy="1956445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956646" cy="1956445"/>
                    </a:xfrm>
                    <a:prstGeom prst="rect">
                      <a:avLst/>
                    </a:prstGeom>
                  </am3d:spPr>
                  <am3d:camera>
                    <am3d:pos x="0" y="0" z="6664464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4320" d="1000000"/>
                    <am3d:preTrans dx="0" dy="-3767052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399974" ay="-33511" az="-5396309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9847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lo 3D 5">
                <a:extLst>
                  <a:ext uri="{FF2B5EF4-FFF2-40B4-BE49-F238E27FC236}">
                    <a16:creationId xmlns:a16="http://schemas.microsoft.com/office/drawing/2014/main" id="{22352212-32D3-12A1-AB91-75B16E97225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140197" y="2071944"/>
                <a:ext cx="1956646" cy="195644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11737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37" presetClass="emph" presetSubtype="128" accel="10000" decel="1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5" dur="2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37" presetClass="emph" presetSubtype="128" accel="10000" decel="1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2" dur="2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117987" y="971850"/>
            <a:ext cx="4568184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Scheda Video:</a:t>
            </a:r>
            <a:endParaRPr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833377" y="1384181"/>
            <a:ext cx="2363836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4833377" y="347910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556184467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535756"/>
            <a:ext cx="2854518" cy="814625"/>
          </a:xfrm>
        </p:spPr>
        <p:txBody>
          <a:bodyPr/>
          <a:lstStyle/>
          <a:p>
            <a:r>
              <a:rPr lang="it-IT" sz="2800" dirty="0"/>
              <a:t>LA STORA DELLE SCHEDE VIDEO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18806C0-F519-5089-301B-61FA4C2B2F26}"/>
              </a:ext>
            </a:extLst>
          </p:cNvPr>
          <p:cNvSpPr txBox="1"/>
          <p:nvPr/>
        </p:nvSpPr>
        <p:spPr>
          <a:xfrm>
            <a:off x="262393" y="1761795"/>
            <a:ext cx="376891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3F3F3"/>
                </a:solidFill>
                <a:latin typeface="Fira Sans" panose="020B0503050000020004" pitchFamily="34" charset="0"/>
              </a:rPr>
              <a:t>-IBM</a:t>
            </a:r>
          </a:p>
          <a:p>
            <a:endParaRPr lang="it-IT" dirty="0">
              <a:solidFill>
                <a:srgbClr val="F3F3F3"/>
              </a:solidFill>
              <a:latin typeface="Fira Sans" panose="020B0503050000020004" pitchFamily="34" charset="0"/>
            </a:endParaRPr>
          </a:p>
          <a:p>
            <a:r>
              <a:rPr lang="it-IT" dirty="0">
                <a:solidFill>
                  <a:srgbClr val="F3F3F3"/>
                </a:solidFill>
                <a:latin typeface="Fira Sans" panose="020B0503050000020004" pitchFamily="34" charset="0"/>
              </a:rPr>
              <a:t>-MDA</a:t>
            </a:r>
          </a:p>
          <a:p>
            <a:endParaRPr lang="it-IT" dirty="0">
              <a:solidFill>
                <a:srgbClr val="F3F3F3"/>
              </a:solidFill>
              <a:latin typeface="Fira Sans" panose="020B0503050000020004" pitchFamily="34" charset="0"/>
            </a:endParaRPr>
          </a:p>
          <a:p>
            <a:r>
              <a:rPr lang="it-IT" dirty="0">
                <a:solidFill>
                  <a:srgbClr val="F3F3F3"/>
                </a:solidFill>
                <a:latin typeface="Fira Sans" panose="020B0503050000020004" pitchFamily="34" charset="0"/>
              </a:rPr>
              <a:t>-VGA</a:t>
            </a:r>
          </a:p>
          <a:p>
            <a:endParaRPr lang="it-IT" dirty="0">
              <a:solidFill>
                <a:srgbClr val="F3F3F3"/>
              </a:solidFill>
              <a:latin typeface="Fira Sans" panose="020B0503050000020004" pitchFamily="34" charset="0"/>
            </a:endParaRPr>
          </a:p>
          <a:p>
            <a:r>
              <a:rPr lang="it-IT" dirty="0">
                <a:solidFill>
                  <a:srgbClr val="F3F3F3"/>
                </a:solidFill>
                <a:latin typeface="Fira Sans" panose="020B0503050000020004" pitchFamily="34" charset="0"/>
              </a:rPr>
              <a:t>-3D</a:t>
            </a:r>
          </a:p>
          <a:p>
            <a:endParaRPr lang="it-IT" dirty="0">
              <a:solidFill>
                <a:srgbClr val="F3F3F3"/>
              </a:solidFill>
              <a:latin typeface="Fira Sans" panose="020B0503050000020004" pitchFamily="34" charset="0"/>
            </a:endParaRPr>
          </a:p>
          <a:p>
            <a:r>
              <a:rPr lang="it-IT" dirty="0">
                <a:solidFill>
                  <a:srgbClr val="F3F3F3"/>
                </a:solidFill>
                <a:latin typeface="Fira Sans" panose="020B0503050000020004" pitchFamily="34" charset="0"/>
              </a:rPr>
              <a:t>-NVIDIA</a:t>
            </a:r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167382" y="1551630"/>
            <a:ext cx="2384987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Rettangolo 1">
            <a:extLst>
              <a:ext uri="{FF2B5EF4-FFF2-40B4-BE49-F238E27FC236}">
                <a16:creationId xmlns:a16="http://schemas.microsoft.com/office/drawing/2014/main" id="{81FE760E-28A9-4134-5D47-959E92CAC5A7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4DF5E70-9448-55E7-CB95-0E79162ABC64}"/>
              </a:ext>
            </a:extLst>
          </p:cNvPr>
          <p:cNvSpPr txBox="1"/>
          <p:nvPr/>
        </p:nvSpPr>
        <p:spPr>
          <a:xfrm>
            <a:off x="861926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748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2" grpId="0" animBg="1"/>
      <p:bldP spid="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097" y="445272"/>
            <a:ext cx="1967100" cy="814625"/>
          </a:xfrm>
        </p:spPr>
        <p:txBody>
          <a:bodyPr/>
          <a:lstStyle/>
          <a:p>
            <a:r>
              <a:rPr lang="it-IT" dirty="0"/>
              <a:t>IBM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18806C0-F519-5089-301B-61FA4C2B2F26}"/>
              </a:ext>
            </a:extLst>
          </p:cNvPr>
          <p:cNvSpPr txBox="1"/>
          <p:nvPr/>
        </p:nvSpPr>
        <p:spPr>
          <a:xfrm>
            <a:off x="532737" y="1971923"/>
            <a:ext cx="3768919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2800"/>
            </a:pPr>
            <a:r>
              <a:rPr lang="it-IT" sz="1600" dirty="0">
                <a:solidFill>
                  <a:schemeClr val="lt2"/>
                </a:solidFill>
                <a:latin typeface="Fira Sans Condensed Light"/>
                <a:cs typeface="Fira Sans Condensed Light"/>
                <a:sym typeface="Fira Sans Condensed Light"/>
              </a:rPr>
              <a:t>IBM ha creato la prima scheda video della storia nel 1961 in sostituzione delle carte stampate, ha messo la scheda video inclusa nel loro primo pc (l’8088) che fu a tutti gli effetti il primo personal computer</a:t>
            </a:r>
          </a:p>
          <a:p>
            <a:endParaRPr lang="it-IT" dirty="0"/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Rettangolo 1">
            <a:extLst>
              <a:ext uri="{FF2B5EF4-FFF2-40B4-BE49-F238E27FC236}">
                <a16:creationId xmlns:a16="http://schemas.microsoft.com/office/drawing/2014/main" id="{1FFB55A7-74F3-0D26-7815-739E6991970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ED2BA95-8FF1-B729-D6B4-A2826FF4C944}"/>
              </a:ext>
            </a:extLst>
          </p:cNvPr>
          <p:cNvSpPr txBox="1"/>
          <p:nvPr/>
        </p:nvSpPr>
        <p:spPr>
          <a:xfrm>
            <a:off x="861926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2</a:t>
            </a:r>
          </a:p>
        </p:txBody>
      </p:sp>
      <p:pic>
        <p:nvPicPr>
          <p:cNvPr id="8" name="Picture 8" descr="IBM Personal Computer XT - Wikipedia">
            <a:extLst>
              <a:ext uri="{FF2B5EF4-FFF2-40B4-BE49-F238E27FC236}">
                <a16:creationId xmlns:a16="http://schemas.microsoft.com/office/drawing/2014/main" id="{647DD270-9874-2F3B-FA2C-6CB90B6A6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2346" y="1909775"/>
            <a:ext cx="4301653" cy="3233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7479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2" grpId="0" animBg="1"/>
      <p:bldP spid="4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097" y="445272"/>
            <a:ext cx="1967100" cy="814625"/>
          </a:xfrm>
        </p:spPr>
        <p:txBody>
          <a:bodyPr/>
          <a:lstStyle/>
          <a:p>
            <a:r>
              <a:rPr lang="it-IT" dirty="0"/>
              <a:t>MDA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18806C0-F519-5089-301B-61FA4C2B2F26}"/>
              </a:ext>
            </a:extLst>
          </p:cNvPr>
          <p:cNvSpPr txBox="1"/>
          <p:nvPr/>
        </p:nvSpPr>
        <p:spPr>
          <a:xfrm>
            <a:off x="532737" y="1971923"/>
            <a:ext cx="3768919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it-IT" sz="1600" dirty="0">
                <a:solidFill>
                  <a:schemeClr val="lt2"/>
                </a:solidFill>
                <a:latin typeface="Fira Sans Condensed Light"/>
                <a:cs typeface="Fira Sans Condensed Light"/>
              </a:rPr>
              <a:t>era in grado di lavorare quando il computer era in modalità testo, le schede hanno 4MB di memoria e riuscivano a visualizzare solo 80 colonne e 25 righe, l’unico colore era il verde.</a:t>
            </a:r>
          </a:p>
          <a:p>
            <a:pPr lvl="0"/>
            <a:r>
              <a:rPr lang="it-IT" sz="1600" dirty="0">
                <a:solidFill>
                  <a:schemeClr val="lt2"/>
                </a:solidFill>
                <a:latin typeface="Fira Sans Condensed Light"/>
                <a:cs typeface="Fira Sans Condensed Light"/>
              </a:rPr>
              <a:t>Negli anni ’80 anche il rosso</a:t>
            </a:r>
          </a:p>
          <a:p>
            <a:endParaRPr lang="it-IT" dirty="0"/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Rettangolo 1">
            <a:extLst>
              <a:ext uri="{FF2B5EF4-FFF2-40B4-BE49-F238E27FC236}">
                <a16:creationId xmlns:a16="http://schemas.microsoft.com/office/drawing/2014/main" id="{C4280033-9413-72FE-7572-84A8B1FB5AA6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5AA7003-6573-8DB3-FD23-4E4564DC1796}"/>
              </a:ext>
            </a:extLst>
          </p:cNvPr>
          <p:cNvSpPr txBox="1"/>
          <p:nvPr/>
        </p:nvSpPr>
        <p:spPr>
          <a:xfrm>
            <a:off x="861926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3</a:t>
            </a:r>
          </a:p>
        </p:txBody>
      </p:sp>
      <p:pic>
        <p:nvPicPr>
          <p:cNvPr id="5122" name="Picture 2" descr="SCHEDA VIDEO ISA 8-bit Hercules MDA per IBM PC XT/AT e PC IBM compatibili  EUR 39,00 - PicClick IT">
            <a:extLst>
              <a:ext uri="{FF2B5EF4-FFF2-40B4-BE49-F238E27FC236}">
                <a16:creationId xmlns:a16="http://schemas.microsoft.com/office/drawing/2014/main" id="{5B393016-5844-C03D-EB6C-4C6EA2F8AC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6828" y="2145951"/>
            <a:ext cx="4440011" cy="2319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9667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2" grpId="0" animBg="1"/>
      <p:bldP spid="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097" y="445272"/>
            <a:ext cx="1967100" cy="814625"/>
          </a:xfrm>
        </p:spPr>
        <p:txBody>
          <a:bodyPr/>
          <a:lstStyle/>
          <a:p>
            <a:r>
              <a:rPr lang="it-IT" dirty="0"/>
              <a:t>VGA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18806C0-F519-5089-301B-61FA4C2B2F26}"/>
              </a:ext>
            </a:extLst>
          </p:cNvPr>
          <p:cNvSpPr txBox="1"/>
          <p:nvPr/>
        </p:nvSpPr>
        <p:spPr>
          <a:xfrm>
            <a:off x="532737" y="1971923"/>
            <a:ext cx="376891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>
                <a:solidFill>
                  <a:schemeClr val="lt2"/>
                </a:solidFill>
                <a:latin typeface="Fira Sans Condensed Light"/>
                <a:cs typeface="Fira Sans Condensed Light"/>
              </a:rPr>
              <a:t>VGAs</a:t>
            </a:r>
            <a:r>
              <a:rPr lang="it-IT" sz="1600" dirty="0">
                <a:solidFill>
                  <a:schemeClr val="lt2"/>
                </a:solidFill>
                <a:latin typeface="Fira Sans Condensed Light"/>
                <a:cs typeface="Fira Sans Condensed Light"/>
              </a:rPr>
              <a:t>: (video graphics </a:t>
            </a:r>
            <a:r>
              <a:rPr lang="it-IT" sz="1600" dirty="0" err="1">
                <a:solidFill>
                  <a:schemeClr val="lt2"/>
                </a:solidFill>
                <a:latin typeface="Fira Sans Condensed Light"/>
                <a:cs typeface="Fira Sans Condensed Light"/>
              </a:rPr>
              <a:t>adapter</a:t>
            </a:r>
            <a:r>
              <a:rPr lang="it-IT" sz="1600" dirty="0">
                <a:solidFill>
                  <a:schemeClr val="lt2"/>
                </a:solidFill>
                <a:latin typeface="Fira Sans Condensed Light"/>
                <a:cs typeface="Fira Sans Condensed Light"/>
              </a:rPr>
              <a:t>) prese il sopravvento rispetto alle MDA perché permetteva la visualizzazione di molti colori a risoluzione migliore</a:t>
            </a:r>
          </a:p>
          <a:p>
            <a:endParaRPr lang="it-IT" dirty="0"/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Rettangolo 1">
            <a:extLst>
              <a:ext uri="{FF2B5EF4-FFF2-40B4-BE49-F238E27FC236}">
                <a16:creationId xmlns:a16="http://schemas.microsoft.com/office/drawing/2014/main" id="{10C99E9A-CE62-1432-57D5-B149A3A58276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6FFB646-2F7D-D79F-772F-381CCE659F8C}"/>
              </a:ext>
            </a:extLst>
          </p:cNvPr>
          <p:cNvSpPr txBox="1"/>
          <p:nvPr/>
        </p:nvSpPr>
        <p:spPr>
          <a:xfrm>
            <a:off x="861926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4</a:t>
            </a:r>
          </a:p>
        </p:txBody>
      </p:sp>
      <p:pic>
        <p:nvPicPr>
          <p:cNvPr id="6146" name="Picture 2" descr="Scheda VGA, scheda grafica PCI a 32 bit, per server  industriale/desktop/monitor di computer : Amazon.it: Informatica">
            <a:extLst>
              <a:ext uri="{FF2B5EF4-FFF2-40B4-BE49-F238E27FC236}">
                <a16:creationId xmlns:a16="http://schemas.microsoft.com/office/drawing/2014/main" id="{725B2EFB-93A4-F28D-A925-A039900E6A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9" y="1811558"/>
            <a:ext cx="2972793" cy="2972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9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2" grpId="0" animBg="1"/>
      <p:bldP spid="4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097" y="445272"/>
            <a:ext cx="1967100" cy="814625"/>
          </a:xfrm>
        </p:spPr>
        <p:txBody>
          <a:bodyPr/>
          <a:lstStyle/>
          <a:p>
            <a:r>
              <a:rPr lang="it-IT" dirty="0"/>
              <a:t>VGA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18806C0-F519-5089-301B-61FA4C2B2F26}"/>
              </a:ext>
            </a:extLst>
          </p:cNvPr>
          <p:cNvSpPr txBox="1"/>
          <p:nvPr/>
        </p:nvSpPr>
        <p:spPr>
          <a:xfrm>
            <a:off x="532737" y="1971923"/>
            <a:ext cx="3768919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lt2"/>
                </a:solidFill>
                <a:latin typeface="Fira Sans Condensed Light"/>
                <a:cs typeface="Fira Sans Condensed Light"/>
              </a:rPr>
              <a:t>Poco dopo usci la SVGA che arrivava a 256 colori con 2Mb di memoria , questo era lo standard fino agli anni 90</a:t>
            </a:r>
          </a:p>
          <a:p>
            <a:endParaRPr lang="it-IT" dirty="0"/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Rettangolo 1">
            <a:extLst>
              <a:ext uri="{FF2B5EF4-FFF2-40B4-BE49-F238E27FC236}">
                <a16:creationId xmlns:a16="http://schemas.microsoft.com/office/drawing/2014/main" id="{81163FC2-5863-B38A-A8C3-07AA917063F7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92B70A0-C550-CB9B-0DD0-24BA2488EA42}"/>
              </a:ext>
            </a:extLst>
          </p:cNvPr>
          <p:cNvSpPr txBox="1"/>
          <p:nvPr/>
        </p:nvSpPr>
        <p:spPr>
          <a:xfrm>
            <a:off x="861926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47198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2" grpId="0" animBg="1"/>
      <p:bldP spid="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097" y="445272"/>
            <a:ext cx="1967100" cy="814625"/>
          </a:xfrm>
        </p:spPr>
        <p:txBody>
          <a:bodyPr/>
          <a:lstStyle/>
          <a:p>
            <a:r>
              <a:rPr lang="it-IT" dirty="0"/>
              <a:t>3D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18806C0-F519-5089-301B-61FA4C2B2F26}"/>
              </a:ext>
            </a:extLst>
          </p:cNvPr>
          <p:cNvSpPr txBox="1"/>
          <p:nvPr/>
        </p:nvSpPr>
        <p:spPr>
          <a:xfrm>
            <a:off x="532737" y="1971923"/>
            <a:ext cx="3768919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lt2"/>
                </a:solidFill>
                <a:latin typeface="Fira Sans Condensed Light"/>
                <a:cs typeface="Fira Sans Condensed Light"/>
              </a:rPr>
              <a:t>nel 1955 le schede video hanno avuto la possibilità di mostrare la grafica a multi dimensioni (3D) </a:t>
            </a:r>
          </a:p>
          <a:p>
            <a:endParaRPr lang="it-IT" dirty="0"/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Rettangolo 1">
            <a:extLst>
              <a:ext uri="{FF2B5EF4-FFF2-40B4-BE49-F238E27FC236}">
                <a16:creationId xmlns:a16="http://schemas.microsoft.com/office/drawing/2014/main" id="{C0310198-72A4-8B98-E463-D21F7B31FB98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8968294-4672-984A-CCBD-1A1D9FF331F5}"/>
              </a:ext>
            </a:extLst>
          </p:cNvPr>
          <p:cNvSpPr txBox="1"/>
          <p:nvPr/>
        </p:nvSpPr>
        <p:spPr>
          <a:xfrm>
            <a:off x="861926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698565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2" grpId="0" animBg="1"/>
      <p:bldP spid="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097" y="445272"/>
            <a:ext cx="1967100" cy="814625"/>
          </a:xfrm>
        </p:spPr>
        <p:txBody>
          <a:bodyPr/>
          <a:lstStyle/>
          <a:p>
            <a:r>
              <a:rPr lang="it-IT" dirty="0"/>
              <a:t>3D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18806C0-F519-5089-301B-61FA4C2B2F26}"/>
              </a:ext>
            </a:extLst>
          </p:cNvPr>
          <p:cNvSpPr txBox="1"/>
          <p:nvPr/>
        </p:nvSpPr>
        <p:spPr>
          <a:xfrm>
            <a:off x="532737" y="1971923"/>
            <a:ext cx="37689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it-IT" sz="1600" dirty="0">
                <a:solidFill>
                  <a:schemeClr val="lt2"/>
                </a:solidFill>
                <a:latin typeface="Fira Sans Condensed Light"/>
                <a:cs typeface="Fira Sans Condensed Light"/>
              </a:rPr>
              <a:t>2 anni dopo </a:t>
            </a:r>
            <a:r>
              <a:rPr lang="it-IT" sz="1600" dirty="0" err="1">
                <a:solidFill>
                  <a:schemeClr val="lt2"/>
                </a:solidFill>
                <a:latin typeface="Fira Sans Condensed Light"/>
                <a:cs typeface="Fira Sans Condensed Light"/>
              </a:rPr>
              <a:t>voodo</a:t>
            </a:r>
            <a:r>
              <a:rPr lang="it-IT" sz="1600" dirty="0">
                <a:solidFill>
                  <a:schemeClr val="lt2"/>
                </a:solidFill>
                <a:latin typeface="Fira Sans Condensed Light"/>
                <a:cs typeface="Fira Sans Condensed Light"/>
              </a:rPr>
              <a:t> fece uscire il cip più potente del momento, </a:t>
            </a:r>
            <a:r>
              <a:rPr lang="it-IT" sz="1600" dirty="0" err="1">
                <a:solidFill>
                  <a:schemeClr val="lt2"/>
                </a:solidFill>
                <a:latin typeface="Fira Sans Condensed Light"/>
                <a:cs typeface="Fira Sans Condensed Light"/>
              </a:rPr>
              <a:t>intel</a:t>
            </a:r>
            <a:r>
              <a:rPr lang="it-IT" sz="1600" dirty="0">
                <a:solidFill>
                  <a:schemeClr val="lt2"/>
                </a:solidFill>
                <a:latin typeface="Fira Sans Condensed Light"/>
                <a:cs typeface="Fira Sans Condensed Light"/>
              </a:rPr>
              <a:t> fece una porta grafica accelerata, questo ha aitato il divario tra </a:t>
            </a:r>
            <a:r>
              <a:rPr lang="it-IT" sz="1600" dirty="0" err="1">
                <a:solidFill>
                  <a:schemeClr val="lt2"/>
                </a:solidFill>
                <a:latin typeface="Fira Sans Condensed Light"/>
                <a:cs typeface="Fira Sans Condensed Light"/>
              </a:rPr>
              <a:t>gpu</a:t>
            </a:r>
            <a:r>
              <a:rPr lang="it-IT" sz="1600" dirty="0">
                <a:solidFill>
                  <a:schemeClr val="lt2"/>
                </a:solidFill>
                <a:latin typeface="Fira Sans Condensed Light"/>
                <a:cs typeface="Fira Sans Condensed Light"/>
              </a:rPr>
              <a:t> e </a:t>
            </a:r>
            <a:r>
              <a:rPr lang="it-IT" sz="1600" dirty="0" err="1">
                <a:solidFill>
                  <a:schemeClr val="lt2"/>
                </a:solidFill>
                <a:latin typeface="Fira Sans Condensed Light"/>
                <a:cs typeface="Fira Sans Condensed Light"/>
              </a:rPr>
              <a:t>cpu</a:t>
            </a:r>
            <a:r>
              <a:rPr lang="it-IT" sz="1600" dirty="0">
                <a:solidFill>
                  <a:schemeClr val="lt2"/>
                </a:solidFill>
                <a:latin typeface="Fira Sans Condensed Light"/>
                <a:cs typeface="Fira Sans Condensed Light"/>
              </a:rPr>
              <a:t>.</a:t>
            </a:r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Rettangolo 1">
            <a:extLst>
              <a:ext uri="{FF2B5EF4-FFF2-40B4-BE49-F238E27FC236}">
                <a16:creationId xmlns:a16="http://schemas.microsoft.com/office/drawing/2014/main" id="{B8C218AE-C7F5-3B98-4D20-F15FF8AA0278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0578A17-A92E-A576-F4F6-7EC06D69D68C}"/>
              </a:ext>
            </a:extLst>
          </p:cNvPr>
          <p:cNvSpPr txBox="1"/>
          <p:nvPr/>
        </p:nvSpPr>
        <p:spPr>
          <a:xfrm>
            <a:off x="861926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441880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2" grpId="0" animBg="1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97329" y="0"/>
            <a:ext cx="64667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L’</a:t>
            </a:r>
            <a:br>
              <a:rPr lang="en"/>
            </a:br>
            <a:r>
              <a:rPr lang="en"/>
              <a:t>ABACO</a:t>
            </a:r>
            <a:endParaRPr/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2487163" y="1434600"/>
            <a:ext cx="3367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it-IT"/>
              <a:t>lo strumento più antico di calcolo, i primi prototipi erano sotto forma di tavolette di calcolo, si suppone che siano nati in Mesopotamia e in Cina</a:t>
            </a:r>
            <a:endParaRPr/>
          </a:p>
        </p:txBody>
      </p:sp>
      <p:cxnSp>
        <p:nvCxnSpPr>
          <p:cNvPr id="137" name="Google Shape;137;p27"/>
          <p:cNvCxnSpPr/>
          <p:nvPr/>
        </p:nvCxnSpPr>
        <p:spPr>
          <a:xfrm>
            <a:off x="6204850" y="2256450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634932" y="-1"/>
            <a:ext cx="35510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1</a:t>
            </a:r>
          </a:p>
        </p:txBody>
      </p:sp>
      <p:pic>
        <p:nvPicPr>
          <p:cNvPr id="1028" name="Picture 4" descr="Vecchio Abaco 1 – etnikó by crosato">
            <a:extLst>
              <a:ext uri="{FF2B5EF4-FFF2-40B4-BE49-F238E27FC236}">
                <a16:creationId xmlns:a16="http://schemas.microsoft.com/office/drawing/2014/main" id="{71EEAB46-80E5-0359-E861-45FE81E7D3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132" y="2887050"/>
            <a:ext cx="2656643" cy="1992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136;p27">
            <a:extLst>
              <a:ext uri="{FF2B5EF4-FFF2-40B4-BE49-F238E27FC236}">
                <a16:creationId xmlns:a16="http://schemas.microsoft.com/office/drawing/2014/main" id="{520ECAAA-6CC8-DC1B-4189-6AD4541C124D}"/>
              </a:ext>
            </a:extLst>
          </p:cNvPr>
          <p:cNvSpPr txBox="1">
            <a:spLocks/>
          </p:cNvSpPr>
          <p:nvPr/>
        </p:nvSpPr>
        <p:spPr>
          <a:xfrm>
            <a:off x="382849" y="0"/>
            <a:ext cx="2089970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/>
              <a:t>Gli antenati del computer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5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5" grpId="0"/>
      <p:bldP spid="136" grpId="0" build="p"/>
      <p:bldP spid="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022" y="292386"/>
            <a:ext cx="1967100" cy="814625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it-IT" sz="1800" i="0" u="none" strike="noStrike" dirty="0">
                <a:solidFill>
                  <a:srgbClr val="F3F3F3"/>
                </a:solidFill>
                <a:effectLst/>
                <a:latin typeface="Georgia" panose="02040502050405020303" pitchFamily="18" charset="0"/>
              </a:rPr>
              <a:t>NVIDIA NV1</a:t>
            </a:r>
            <a:endParaRPr lang="it-IT" dirty="0">
              <a:solidFill>
                <a:srgbClr val="F3F3F3"/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18806C0-F519-5089-301B-61FA4C2B2F26}"/>
              </a:ext>
            </a:extLst>
          </p:cNvPr>
          <p:cNvSpPr txBox="1"/>
          <p:nvPr/>
        </p:nvSpPr>
        <p:spPr>
          <a:xfrm>
            <a:off x="716022" y="1980818"/>
            <a:ext cx="376891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spcBef>
                <a:spcPts val="1100"/>
              </a:spcBef>
              <a:spcAft>
                <a:spcPts val="0"/>
              </a:spcAft>
            </a:pP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La Nvidia NV1 fu lanciata nel 1995 ed era in grado di gestire video 2D e 3D. Fu venduto come "Diamond Edge 3D" e aveva anche una porta joypad compatibile con Sega </a:t>
            </a:r>
            <a:r>
              <a:rPr lang="it-IT" sz="1800" b="0" i="0" u="none" strike="noStrike" dirty="0" err="1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Saturn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. </a:t>
            </a:r>
            <a:endParaRPr lang="it-IT" dirty="0">
              <a:solidFill>
                <a:srgbClr val="F3F3F3"/>
              </a:solidFill>
              <a:latin typeface="Fira Sans" panose="020B0503050000020004" pitchFamily="34" charset="0"/>
            </a:endParaRPr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Rettangolo 1">
            <a:extLst>
              <a:ext uri="{FF2B5EF4-FFF2-40B4-BE49-F238E27FC236}">
                <a16:creationId xmlns:a16="http://schemas.microsoft.com/office/drawing/2014/main" id="{9DC6C7CD-C3DE-0929-46D7-FC5D316E03D2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41A91EE-7816-5DC9-0F75-51DD03A865A0}"/>
              </a:ext>
            </a:extLst>
          </p:cNvPr>
          <p:cNvSpPr txBox="1"/>
          <p:nvPr/>
        </p:nvSpPr>
        <p:spPr>
          <a:xfrm>
            <a:off x="861926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8</a:t>
            </a:r>
          </a:p>
        </p:txBody>
      </p:sp>
      <p:pic>
        <p:nvPicPr>
          <p:cNvPr id="7170" name="Picture 2" descr="NVIDIA NV1 GPU Specs | TechPowerUp GPU Database">
            <a:extLst>
              <a:ext uri="{FF2B5EF4-FFF2-40B4-BE49-F238E27FC236}">
                <a16:creationId xmlns:a16="http://schemas.microsoft.com/office/drawing/2014/main" id="{29497915-0CD0-FF2A-AA3E-9A8D8358ED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2978" y="1980817"/>
            <a:ext cx="2854293" cy="2854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8384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2" grpId="0" animBg="1"/>
      <p:bldP spid="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022" y="292386"/>
            <a:ext cx="1967100" cy="814625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it-IT" sz="1800" i="0" u="none" strike="noStrike" dirty="0">
                <a:solidFill>
                  <a:srgbClr val="F3F3F3"/>
                </a:solidFill>
                <a:effectLst/>
                <a:latin typeface="Georgia" panose="02040502050405020303" pitchFamily="18" charset="0"/>
              </a:rPr>
              <a:t>NVIDIA NV1</a:t>
            </a:r>
            <a:endParaRPr lang="it-IT" dirty="0">
              <a:solidFill>
                <a:srgbClr val="F3F3F3"/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18806C0-F519-5089-301B-61FA4C2B2F26}"/>
              </a:ext>
            </a:extLst>
          </p:cNvPr>
          <p:cNvSpPr txBox="1"/>
          <p:nvPr/>
        </p:nvSpPr>
        <p:spPr>
          <a:xfrm>
            <a:off x="532737" y="1971923"/>
            <a:ext cx="376891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spcBef>
                <a:spcPts val="1100"/>
              </a:spcBef>
              <a:spcAft>
                <a:spcPts val="0"/>
              </a:spcAft>
            </a:pP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Queste caratteristiche da sole non erano sufficienti per attirare il mercato.</a:t>
            </a:r>
            <a:endParaRPr lang="it-IT" sz="2000" b="0" i="0" u="none" strike="noStrike" dirty="0">
              <a:solidFill>
                <a:srgbClr val="F3F3F3"/>
              </a:solidFill>
              <a:effectLst/>
              <a:latin typeface="Fira Sans" panose="020B0503050000020004" pitchFamily="34" charset="0"/>
            </a:endParaRPr>
          </a:p>
          <a:p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NV1 ebbe un inizio difficile che fu peggiorato dall'uscita di </a:t>
            </a:r>
            <a:r>
              <a:rPr lang="it-IT" sz="1800" b="0" i="0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Microsoft DirectX 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che era incompatibile con la GPU e molti giochi non funzionavano</a:t>
            </a:r>
            <a:r>
              <a:rPr lang="it-IT" sz="1800" b="0" i="0" u="none" strike="noStrike" dirty="0">
                <a:solidFill>
                  <a:srgbClr val="464645"/>
                </a:solidFill>
                <a:effectLst/>
                <a:latin typeface="Fira Sans" panose="020B0503050000020004" pitchFamily="34" charset="0"/>
              </a:rPr>
              <a:t>.</a:t>
            </a:r>
            <a:endParaRPr lang="it-IT" sz="1800" dirty="0">
              <a:latin typeface="Fira Sans" panose="020B0503050000020004" pitchFamily="34" charset="0"/>
            </a:endParaRPr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Rettangolo 1">
            <a:extLst>
              <a:ext uri="{FF2B5EF4-FFF2-40B4-BE49-F238E27FC236}">
                <a16:creationId xmlns:a16="http://schemas.microsoft.com/office/drawing/2014/main" id="{F03608C8-8878-6FD3-231A-A26E50975BB5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6380045-882A-7236-AF71-C72539C9335F}"/>
              </a:ext>
            </a:extLst>
          </p:cNvPr>
          <p:cNvSpPr txBox="1"/>
          <p:nvPr/>
        </p:nvSpPr>
        <p:spPr>
          <a:xfrm>
            <a:off x="861926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9</a:t>
            </a:r>
          </a:p>
        </p:txBody>
      </p:sp>
      <p:pic>
        <p:nvPicPr>
          <p:cNvPr id="8194" name="Picture 2" descr="NVIDIA NV1 | VideoCardz.net">
            <a:extLst>
              <a:ext uri="{FF2B5EF4-FFF2-40B4-BE49-F238E27FC236}">
                <a16:creationId xmlns:a16="http://schemas.microsoft.com/office/drawing/2014/main" id="{56C8B0F7-37AE-1355-6565-13FC0301F6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2482" y="2027589"/>
            <a:ext cx="4099728" cy="2678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7869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2" grpId="0" animBg="1"/>
      <p:bldP spid="4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021" y="584774"/>
            <a:ext cx="2718942" cy="584775"/>
          </a:xfrm>
        </p:spPr>
        <p:txBody>
          <a:bodyPr/>
          <a:lstStyle/>
          <a:p>
            <a:pPr algn="l" rtl="0">
              <a:spcBef>
                <a:spcPts val="1100"/>
              </a:spcBef>
              <a:spcAft>
                <a:spcPts val="0"/>
              </a:spcAft>
            </a:pPr>
            <a:r>
              <a:rPr lang="it-IT" sz="1800" b="1" i="0" u="none" strike="noStrike" dirty="0">
                <a:solidFill>
                  <a:srgbClr val="F3F3F3"/>
                </a:solidFill>
                <a:effectLst/>
                <a:latin typeface="Georgia" panose="02040502050405020303" pitchFamily="18" charset="0"/>
              </a:rPr>
              <a:t>Nvidia </a:t>
            </a:r>
            <a:r>
              <a:rPr lang="it-IT" sz="1800" b="1" i="0" u="none" strike="noStrike" dirty="0" err="1">
                <a:solidFill>
                  <a:srgbClr val="F3F3F3"/>
                </a:solidFill>
                <a:effectLst/>
                <a:latin typeface="Georgia" panose="02040502050405020303" pitchFamily="18" charset="0"/>
              </a:rPr>
              <a:t>GeForce</a:t>
            </a:r>
            <a:r>
              <a:rPr lang="it-IT" sz="1800" b="1" i="0" u="none" strike="noStrike" dirty="0">
                <a:solidFill>
                  <a:srgbClr val="F3F3F3"/>
                </a:solidFill>
                <a:effectLst/>
                <a:latin typeface="Georgia" panose="02040502050405020303" pitchFamily="18" charset="0"/>
              </a:rPr>
              <a:t> 256</a:t>
            </a:r>
            <a:endParaRPr lang="it-IT" sz="800" b="1" i="0" u="none" strike="noStrike" dirty="0">
              <a:solidFill>
                <a:srgbClr val="F3F3F3"/>
              </a:solidFill>
              <a:effectLst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18806C0-F519-5089-301B-61FA4C2B2F26}"/>
              </a:ext>
            </a:extLst>
          </p:cNvPr>
          <p:cNvSpPr txBox="1"/>
          <p:nvPr/>
        </p:nvSpPr>
        <p:spPr>
          <a:xfrm>
            <a:off x="716021" y="1971923"/>
            <a:ext cx="5596288" cy="3188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spcBef>
                <a:spcPts val="1100"/>
              </a:spcBef>
              <a:spcAft>
                <a:spcPts val="0"/>
              </a:spcAft>
            </a:pP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Alla fine del 1999, Nvidia ha rilasciato quella che ha presentato come la "prima GPU del mondo" sotto forma di Nvidia </a:t>
            </a:r>
            <a:r>
              <a:rPr lang="it-IT" sz="1800" b="0" i="0" u="none" strike="noStrike" dirty="0" err="1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GeForce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 256.</a:t>
            </a:r>
            <a:endParaRPr lang="it-IT" sz="2400" b="0" i="0" u="none" strike="noStrike" dirty="0">
              <a:solidFill>
                <a:srgbClr val="F3F3F3"/>
              </a:solidFill>
              <a:effectLst/>
              <a:latin typeface="Fira Sans" panose="020B0503050000020004" pitchFamily="34" charset="0"/>
            </a:endParaRPr>
          </a:p>
          <a:p>
            <a:pPr algn="l" rtl="0">
              <a:spcBef>
                <a:spcPts val="0"/>
              </a:spcBef>
              <a:spcAft>
                <a:spcPts val="1100"/>
              </a:spcAft>
            </a:pP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Ha migliorato le precedenti schede RIVA aumentando le pipeline di pixel, ma ha anche offerto un grande salto di prestazioni per il gioco su PC.</a:t>
            </a:r>
            <a:endParaRPr lang="it-IT" sz="2400" b="0" i="0" u="none" strike="noStrike" dirty="0">
              <a:solidFill>
                <a:srgbClr val="F3F3F3"/>
              </a:solidFill>
              <a:effectLst/>
              <a:latin typeface="Fira Sans" panose="020B0503050000020004" pitchFamily="34" charset="0"/>
            </a:endParaRPr>
          </a:p>
          <a:p>
            <a:br>
              <a:rPr lang="it-IT" sz="2400" dirty="0"/>
            </a:br>
            <a:br>
              <a:rPr lang="it-IT" sz="2400" dirty="0"/>
            </a:br>
            <a:endParaRPr lang="it-IT" sz="1800" dirty="0"/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Rettangolo 1">
            <a:extLst>
              <a:ext uri="{FF2B5EF4-FFF2-40B4-BE49-F238E27FC236}">
                <a16:creationId xmlns:a16="http://schemas.microsoft.com/office/drawing/2014/main" id="{9A42AA70-C292-F01E-1188-73F742EA2190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B3171D4-FAF5-92F6-EE40-035906344C2E}"/>
              </a:ext>
            </a:extLst>
          </p:cNvPr>
          <p:cNvSpPr txBox="1"/>
          <p:nvPr/>
        </p:nvSpPr>
        <p:spPr>
          <a:xfrm>
            <a:off x="861926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24908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2" grpId="0" animBg="1"/>
      <p:bldP spid="4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022" y="598872"/>
            <a:ext cx="2583769" cy="669683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it-IT" sz="1800" b="1" i="0" u="none" strike="noStrike" dirty="0">
                <a:solidFill>
                  <a:srgbClr val="F3F3F3"/>
                </a:solidFill>
                <a:effectLst/>
                <a:latin typeface="Georgia" panose="02040502050405020303" pitchFamily="18" charset="0"/>
              </a:rPr>
              <a:t>Nvidia </a:t>
            </a:r>
            <a:r>
              <a:rPr lang="it-IT" sz="1800" b="1" i="0" u="none" strike="noStrike" dirty="0" err="1">
                <a:solidFill>
                  <a:srgbClr val="F3F3F3"/>
                </a:solidFill>
                <a:effectLst/>
                <a:latin typeface="Georgia" panose="02040502050405020303" pitchFamily="18" charset="0"/>
              </a:rPr>
              <a:t>GeForce</a:t>
            </a:r>
            <a:r>
              <a:rPr lang="it-IT" sz="1800" b="1" i="0" u="none" strike="noStrike" dirty="0">
                <a:solidFill>
                  <a:srgbClr val="F3F3F3"/>
                </a:solidFill>
                <a:effectLst/>
                <a:latin typeface="Georgia" panose="02040502050405020303" pitchFamily="18" charset="0"/>
              </a:rPr>
              <a:t> 256</a:t>
            </a:r>
            <a:endParaRPr lang="it-IT" dirty="0">
              <a:solidFill>
                <a:srgbClr val="F3F3F3"/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18806C0-F519-5089-301B-61FA4C2B2F26}"/>
              </a:ext>
            </a:extLst>
          </p:cNvPr>
          <p:cNvSpPr txBox="1"/>
          <p:nvPr/>
        </p:nvSpPr>
        <p:spPr>
          <a:xfrm>
            <a:off x="532737" y="1971923"/>
            <a:ext cx="37689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spcBef>
                <a:spcPts val="1100"/>
              </a:spcBef>
              <a:spcAft>
                <a:spcPts val="0"/>
              </a:spcAft>
            </a:pP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Questa scheda supportava fino a 64MB di DDR SDRAM e operava fino a    Come tale era il 50% più veloce della NV5.</a:t>
            </a:r>
            <a:endParaRPr lang="it-IT" sz="1800" dirty="0">
              <a:solidFill>
                <a:srgbClr val="F3F3F3"/>
              </a:solidFill>
              <a:latin typeface="Fira Sans" panose="020B0503050000020004" pitchFamily="34" charset="0"/>
            </a:endParaRPr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Rettangolo 1">
            <a:extLst>
              <a:ext uri="{FF2B5EF4-FFF2-40B4-BE49-F238E27FC236}">
                <a16:creationId xmlns:a16="http://schemas.microsoft.com/office/drawing/2014/main" id="{54F92C9C-1705-DEC9-8555-38A1AF54B20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A18A91A-84A8-1AA2-C34A-8C840ECDD926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11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B70D0EDF-540C-947E-8B52-81F45255BC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2294" y="2512892"/>
            <a:ext cx="3688125" cy="2189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9753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 animBg="1"/>
      <p:bldP spid="4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022" y="835548"/>
            <a:ext cx="4164277" cy="369332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it-IT" sz="1800" i="0" u="none" strike="noStrike" dirty="0">
                <a:solidFill>
                  <a:srgbClr val="F3F3F3"/>
                </a:solidFill>
                <a:effectLst/>
                <a:latin typeface="Georgia" panose="02040502050405020303" pitchFamily="18" charset="0"/>
              </a:rPr>
              <a:t>Nel mentre escono n</a:t>
            </a:r>
            <a:r>
              <a:rPr lang="it-IT" sz="1800" dirty="0">
                <a:solidFill>
                  <a:srgbClr val="F3F3F3"/>
                </a:solidFill>
                <a:latin typeface="Georgia" panose="02040502050405020303" pitchFamily="18" charset="0"/>
              </a:rPr>
              <a:t>uovi modelli</a:t>
            </a:r>
            <a:r>
              <a:rPr lang="it-IT" sz="1800" i="0" u="none" strike="noStrike" dirty="0">
                <a:solidFill>
                  <a:srgbClr val="F3F3F3"/>
                </a:solidFill>
                <a:effectLst/>
                <a:latin typeface="Georgia" panose="02040502050405020303" pitchFamily="18" charset="0"/>
              </a:rPr>
              <a:t> </a:t>
            </a:r>
            <a:endParaRPr lang="it-IT" dirty="0">
              <a:solidFill>
                <a:srgbClr val="F3F3F3"/>
              </a:solidFill>
            </a:endParaRPr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99F1CAD0-69EF-9D26-BD45-C62D5FB2E7A2}"/>
              </a:ext>
            </a:extLst>
          </p:cNvPr>
          <p:cNvSpPr txBox="1"/>
          <p:nvPr/>
        </p:nvSpPr>
        <p:spPr>
          <a:xfrm>
            <a:off x="716022" y="1884459"/>
            <a:ext cx="4977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Georgia" panose="02040502050405020303" pitchFamily="18" charset="0"/>
              </a:rPr>
              <a:t>GFO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RCE 2/3/FX/6/7/8/9/400/600/700/900</a:t>
            </a:r>
            <a:endParaRPr lang="it-IT" dirty="0">
              <a:solidFill>
                <a:srgbClr val="F3F3F3"/>
              </a:solidFill>
              <a:latin typeface="Fira Sans" panose="020B0503050000020004" pitchFamily="34" charset="0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52495388-47C4-FF80-1A74-6E7E314E0F92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3B13216-EECE-E546-5545-6AE8AC68371C}"/>
              </a:ext>
            </a:extLst>
          </p:cNvPr>
          <p:cNvSpPr txBox="1"/>
          <p:nvPr/>
        </p:nvSpPr>
        <p:spPr>
          <a:xfrm>
            <a:off x="8538416" y="0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3481130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8" grpId="0"/>
      <p:bldP spid="2" grpId="0" animBg="1"/>
      <p:bldP spid="4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022" y="584774"/>
            <a:ext cx="2311623" cy="313687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it-IT" sz="1800" i="0" u="none" strike="noStrike" dirty="0">
                <a:solidFill>
                  <a:srgbClr val="F3F3F3"/>
                </a:solidFill>
                <a:effectLst/>
                <a:latin typeface="Georgia" panose="02040502050405020303" pitchFamily="18" charset="0"/>
              </a:rPr>
              <a:t>Nvidia serie 1000</a:t>
            </a:r>
            <a:endParaRPr lang="it-IT" dirty="0">
              <a:solidFill>
                <a:srgbClr val="F3F3F3"/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18806C0-F519-5089-301B-61FA4C2B2F26}"/>
              </a:ext>
            </a:extLst>
          </p:cNvPr>
          <p:cNvSpPr txBox="1"/>
          <p:nvPr/>
        </p:nvSpPr>
        <p:spPr>
          <a:xfrm>
            <a:off x="532737" y="1971923"/>
            <a:ext cx="376891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spcBef>
                <a:spcPts val="1100"/>
              </a:spcBef>
              <a:spcAft>
                <a:spcPts val="0"/>
              </a:spcAft>
            </a:pP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Nel 2014 Nvidia ha rivelato la serie GeForce10 basata sulla microarchitettura Pascal. La GTX 1080 Ti è la più nota delle GPU di questa serie e si è cementata nella storia come una delle schede più significative rilasciate da Nvidia.</a:t>
            </a:r>
            <a:endParaRPr lang="it-IT" sz="1800" dirty="0">
              <a:solidFill>
                <a:srgbClr val="F3F3F3"/>
              </a:solidFill>
              <a:latin typeface="Fira Sans" panose="020B0503050000020004" pitchFamily="34" charset="0"/>
            </a:endParaRPr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Rettangolo 1">
            <a:extLst>
              <a:ext uri="{FF2B5EF4-FFF2-40B4-BE49-F238E27FC236}">
                <a16:creationId xmlns:a16="http://schemas.microsoft.com/office/drawing/2014/main" id="{DD26CC25-D4A9-4027-9849-B16C405432D2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2D81D3B-F448-CA6F-788F-AC8FD898A91C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13</a:t>
            </a:r>
          </a:p>
        </p:txBody>
      </p:sp>
      <p:pic>
        <p:nvPicPr>
          <p:cNvPr id="10242" name="Picture 2" descr="NVIDIA Announces the GeForce GTX 1000 Series: GTX 1080 and GTX 1070 Arrive  In May &amp; June">
            <a:extLst>
              <a:ext uri="{FF2B5EF4-FFF2-40B4-BE49-F238E27FC236}">
                <a16:creationId xmlns:a16="http://schemas.microsoft.com/office/drawing/2014/main" id="{161726EB-DE01-B57A-DF1E-A6030880F0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4191" y="2028485"/>
            <a:ext cx="4502866" cy="2809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101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2" grpId="0" animBg="1"/>
      <p:bldP spid="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022" y="866699"/>
            <a:ext cx="2311623" cy="385250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it-IT" sz="1800" i="0" u="none" strike="noStrike" dirty="0">
                <a:solidFill>
                  <a:srgbClr val="F3F3F3"/>
                </a:solidFill>
                <a:effectLst/>
                <a:latin typeface="Georgia" panose="02040502050405020303" pitchFamily="18" charset="0"/>
              </a:rPr>
              <a:t>Nvidia serie 1000</a:t>
            </a:r>
            <a:endParaRPr lang="it-IT" dirty="0">
              <a:solidFill>
                <a:srgbClr val="F3F3F3"/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18806C0-F519-5089-301B-61FA4C2B2F26}"/>
              </a:ext>
            </a:extLst>
          </p:cNvPr>
          <p:cNvSpPr txBox="1"/>
          <p:nvPr/>
        </p:nvSpPr>
        <p:spPr>
          <a:xfrm>
            <a:off x="532737" y="1971923"/>
            <a:ext cx="5779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spcBef>
                <a:spcPts val="1100"/>
              </a:spcBef>
              <a:spcAft>
                <a:spcPts val="0"/>
              </a:spcAft>
            </a:pP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Questa scheda grafica ha dominato il mercato e ha offerto prestazioni superbe e una tale efficienza energetica rispetto al costo che sarebbe stata spesso citata quando confrontata con le future GPU.</a:t>
            </a:r>
            <a:endParaRPr lang="it-IT" sz="1800" dirty="0">
              <a:solidFill>
                <a:srgbClr val="F3F3F3"/>
              </a:solidFill>
              <a:latin typeface="Fira Sans" panose="020B0503050000020004" pitchFamily="34" charset="0"/>
            </a:endParaRPr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Rettangolo 1">
            <a:extLst>
              <a:ext uri="{FF2B5EF4-FFF2-40B4-BE49-F238E27FC236}">
                <a16:creationId xmlns:a16="http://schemas.microsoft.com/office/drawing/2014/main" id="{D9559098-AB81-21E5-26DD-216CCB04747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FF8C0EC-7375-743B-87F4-83F8FA986230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14</a:t>
            </a:r>
          </a:p>
        </p:txBody>
      </p:sp>
      <p:pic>
        <p:nvPicPr>
          <p:cNvPr id="11266" name="Picture 2" descr="Guía: RX de AMD y GTX 1000 de NVIDIA, ¿qué modelo debo elegir? (II)">
            <a:extLst>
              <a:ext uri="{FF2B5EF4-FFF2-40B4-BE49-F238E27FC236}">
                <a16:creationId xmlns:a16="http://schemas.microsoft.com/office/drawing/2014/main" id="{ECF6E132-DF3A-7BD7-7534-143ACDA41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2790" y="3050318"/>
            <a:ext cx="3721210" cy="2093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4748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2" grpId="0" animBg="1"/>
      <p:bldP spid="4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022" y="779896"/>
            <a:ext cx="2311623" cy="456811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it-IT" sz="1800" i="0" u="none" strike="noStrike" dirty="0">
                <a:solidFill>
                  <a:srgbClr val="F3F3F3"/>
                </a:solidFill>
                <a:effectLst/>
                <a:latin typeface="Georgia" panose="02040502050405020303" pitchFamily="18" charset="0"/>
              </a:rPr>
              <a:t>Nvidia serie 2000</a:t>
            </a:r>
            <a:endParaRPr lang="it-IT" dirty="0">
              <a:solidFill>
                <a:srgbClr val="F3F3F3"/>
              </a:solidFill>
            </a:endParaRPr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4341007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D5C3AD2-3956-FB54-9E9C-55F424990095}"/>
              </a:ext>
            </a:extLst>
          </p:cNvPr>
          <p:cNvSpPr txBox="1"/>
          <p:nvPr/>
        </p:nvSpPr>
        <p:spPr>
          <a:xfrm>
            <a:off x="604299" y="2133768"/>
            <a:ext cx="4452730" cy="1813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spcBef>
                <a:spcPts val="1100"/>
              </a:spcBef>
              <a:spcAft>
                <a:spcPts val="1900"/>
              </a:spcAft>
            </a:pP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La serie GeForce20 è stata rilasciata nel 2018 e ha introdotto la microarchitettura Turing.</a:t>
            </a:r>
            <a:endParaRPr lang="it-IT" b="0" i="0" u="none" strike="noStrike" dirty="0">
              <a:solidFill>
                <a:srgbClr val="F3F3F3"/>
              </a:solidFill>
              <a:effectLst/>
              <a:latin typeface="Fira Sans" panose="020B0503050000020004" pitchFamily="34" charset="0"/>
            </a:endParaRPr>
          </a:p>
          <a:p>
            <a:br>
              <a:rPr lang="it-IT" dirty="0"/>
            </a:br>
            <a:br>
              <a:rPr lang="it-IT" dirty="0"/>
            </a:b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A92905B8-FCFE-08D1-7A26-F3921B03C1DE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C2063A55-22F7-E8A9-532D-E27F679632F7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15</a:t>
            </a:r>
          </a:p>
        </p:txBody>
      </p:sp>
      <p:pic>
        <p:nvPicPr>
          <p:cNvPr id="8" name="Immagine 7" descr="Immagine che contiene interni, inossidabile, argento&#10;&#10;Descrizione generata automaticamente">
            <a:extLst>
              <a:ext uri="{FF2B5EF4-FFF2-40B4-BE49-F238E27FC236}">
                <a16:creationId xmlns:a16="http://schemas.microsoft.com/office/drawing/2014/main" id="{14D8EC09-FFC6-A403-7FD8-C56A4A78F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9742" y="1196415"/>
            <a:ext cx="2693474" cy="3947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959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4" grpId="0" animBg="1"/>
      <p:bldP spid="5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154" y="588640"/>
            <a:ext cx="2311623" cy="814625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it-IT" sz="1800" i="0" u="none" strike="noStrike" dirty="0">
                <a:solidFill>
                  <a:srgbClr val="F3F3F3"/>
                </a:solidFill>
                <a:effectLst/>
                <a:latin typeface="Georgia" panose="02040502050405020303" pitchFamily="18" charset="0"/>
              </a:rPr>
              <a:t>Nvidia serie </a:t>
            </a:r>
            <a:r>
              <a:rPr lang="it-IT" sz="1800" dirty="0">
                <a:solidFill>
                  <a:srgbClr val="F3F3F3"/>
                </a:solidFill>
                <a:latin typeface="Georgia" panose="02040502050405020303" pitchFamily="18" charset="0"/>
              </a:rPr>
              <a:t>2</a:t>
            </a:r>
            <a:r>
              <a:rPr lang="it-IT" sz="1800" i="0" u="none" strike="noStrike" dirty="0">
                <a:solidFill>
                  <a:srgbClr val="F3F3F3"/>
                </a:solidFill>
                <a:effectLst/>
                <a:latin typeface="Georgia" panose="02040502050405020303" pitchFamily="18" charset="0"/>
              </a:rPr>
              <a:t>000</a:t>
            </a:r>
            <a:endParaRPr lang="it-IT" dirty="0">
              <a:solidFill>
                <a:srgbClr val="F3F3F3"/>
              </a:solidFill>
            </a:endParaRPr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CB1748C-39EE-4A1F-7AE6-682EC4F17C38}"/>
              </a:ext>
            </a:extLst>
          </p:cNvPr>
          <p:cNvSpPr txBox="1"/>
          <p:nvPr/>
        </p:nvSpPr>
        <p:spPr>
          <a:xfrm>
            <a:off x="712154" y="1668190"/>
            <a:ext cx="5525130" cy="3475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spcBef>
                <a:spcPts val="1100"/>
              </a:spcBef>
              <a:spcAft>
                <a:spcPts val="0"/>
              </a:spcAft>
            </a:pP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In particolare, queste schede grafiche sono state la prima generazione di schede RTX e hanno visto Nvidia spingere il </a:t>
            </a:r>
            <a:r>
              <a:rPr lang="it-IT" sz="1800" b="0" i="0" u="sng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ray tracing</a:t>
            </a:r>
            <a:r>
              <a:rPr lang="it-IT" sz="1800" b="0" i="0" u="sng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come principale punto di vendita.</a:t>
            </a:r>
            <a:endParaRPr lang="it-IT" b="0" i="0" u="none" strike="noStrike" dirty="0">
              <a:solidFill>
                <a:srgbClr val="F3F3F3"/>
              </a:solidFill>
              <a:effectLst/>
              <a:latin typeface="Fira Sans" panose="020B0503050000020004" pitchFamily="34" charset="0"/>
            </a:endParaRPr>
          </a:p>
          <a:p>
            <a:pPr algn="l" rtl="0">
              <a:spcBef>
                <a:spcPts val="0"/>
              </a:spcBef>
              <a:spcAft>
                <a:spcPts val="1900"/>
              </a:spcAft>
            </a:pP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L'uso di </a:t>
            </a:r>
            <a:r>
              <a:rPr lang="it-IT" sz="1800" b="0" i="0" u="none" strike="noStrike" dirty="0" err="1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Tensor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 Cores e altri miglioramenti ha aiutato queste schede a presentare un enorme balzo nella prodezza grafica. Il risultato è stato un'illuminazione realistica ed effetti di riflessione convincenti nel gioco.</a:t>
            </a:r>
            <a:endParaRPr lang="it-IT" b="0" i="0" u="none" strike="noStrike" dirty="0">
              <a:solidFill>
                <a:srgbClr val="F3F3F3"/>
              </a:solidFill>
              <a:effectLst/>
              <a:latin typeface="Fira Sans" panose="020B0503050000020004" pitchFamily="34" charset="0"/>
            </a:endParaRPr>
          </a:p>
          <a:p>
            <a:br>
              <a:rPr lang="it-IT" dirty="0"/>
            </a:br>
            <a:br>
              <a:rPr lang="it-IT" dirty="0"/>
            </a:b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7C1C970A-3669-8C7E-802D-DA6823E73DF5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2DAB1B6-D383-5DFF-EF47-FC3F581124D7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16</a:t>
            </a:r>
          </a:p>
        </p:txBody>
      </p:sp>
      <p:pic>
        <p:nvPicPr>
          <p:cNvPr id="13314" name="Picture 2" descr="Schede grafiche GeForce RTX Founders Edition: Silenziose, con basse  temperature e overclock di fabbrica | Notizie da GeForce | NVIDIA">
            <a:extLst>
              <a:ext uri="{FF2B5EF4-FFF2-40B4-BE49-F238E27FC236}">
                <a16:creationId xmlns:a16="http://schemas.microsoft.com/office/drawing/2014/main" id="{CC5AB629-DA4D-062C-33D2-A55FEC3D0D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179417">
            <a:off x="5310004" y="1423293"/>
            <a:ext cx="4374685" cy="1703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8115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4" grpId="0" animBg="1"/>
      <p:bldP spid="5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022" y="584774"/>
            <a:ext cx="2311623" cy="814625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it-IT" sz="1800" i="0" u="none" strike="noStrike" dirty="0">
                <a:solidFill>
                  <a:srgbClr val="F3F3F3"/>
                </a:solidFill>
                <a:effectLst/>
                <a:latin typeface="Georgia" panose="02040502050405020303" pitchFamily="18" charset="0"/>
              </a:rPr>
              <a:t>Nvidia serie 3000</a:t>
            </a:r>
            <a:endParaRPr lang="it-IT" dirty="0">
              <a:solidFill>
                <a:srgbClr val="F3F3F3"/>
              </a:solidFill>
            </a:endParaRPr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3553828" cy="62485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CD4D976-8FF4-FA8E-6771-B9E8A1032122}"/>
              </a:ext>
            </a:extLst>
          </p:cNvPr>
          <p:cNvSpPr txBox="1"/>
          <p:nvPr/>
        </p:nvSpPr>
        <p:spPr>
          <a:xfrm>
            <a:off x="516836" y="1971585"/>
            <a:ext cx="38138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Tuttavia, la Nvidia RTX 3080 era destinata a essere venduta al dettaglio per 699 dollari, rendendola molto più accessibile rispetto all'ammiraglia della generazione precedente e la serie ha anche acquistato miglioramenti significativi.</a:t>
            </a:r>
            <a:endParaRPr lang="it-IT" dirty="0">
              <a:solidFill>
                <a:srgbClr val="F3F3F3"/>
              </a:solidFill>
              <a:latin typeface="Fira Sans" panose="020B0503050000020004" pitchFamily="34" charset="0"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A10D55BF-1CB0-FC29-01DD-E33567358F3C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1CECF38-2856-1AB6-4DB0-7F2A3E2038F8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17</a:t>
            </a:r>
          </a:p>
        </p:txBody>
      </p:sp>
      <p:pic>
        <p:nvPicPr>
          <p:cNvPr id="14338" name="Picture 2" descr="GeForce RTX 3090, RTX 3080 e RTX 3070: svelate le nuove schede video gaming  di Nvidia | Hardware Upgrade">
            <a:extLst>
              <a:ext uri="{FF2B5EF4-FFF2-40B4-BE49-F238E27FC236}">
                <a16:creationId xmlns:a16="http://schemas.microsoft.com/office/drawing/2014/main" id="{F8642F08-BA29-C0D5-F1B9-840A9A778E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0866" y="1431049"/>
            <a:ext cx="4051344" cy="2727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3813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4" grpId="0" animBg="1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97329" y="0"/>
            <a:ext cx="64667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5690587" y="1434600"/>
            <a:ext cx="3231471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 </a:t>
            </a:r>
            <a:br>
              <a:rPr lang="en-US"/>
            </a:br>
            <a:r>
              <a:rPr lang="it-IT"/>
              <a:t>Pascalina</a:t>
            </a: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1509205" y="1434600"/>
            <a:ext cx="3576259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it-IT"/>
              <a:t>Blaise Pascal nel 1643 realizzò una macchina che eseguiva automaticamente addizioni e sottrazioni, la chiamò </a:t>
            </a:r>
            <a:r>
              <a:rPr lang="it-IT" i="1"/>
              <a:t>la Pascalina</a:t>
            </a:r>
          </a:p>
        </p:txBody>
      </p:sp>
      <p:cxnSp>
        <p:nvCxnSpPr>
          <p:cNvPr id="137" name="Google Shape;137;p27"/>
          <p:cNvCxnSpPr/>
          <p:nvPr/>
        </p:nvCxnSpPr>
        <p:spPr>
          <a:xfrm>
            <a:off x="5476881" y="2298064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634932" y="-1"/>
            <a:ext cx="35510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2</a:t>
            </a:r>
          </a:p>
        </p:txBody>
      </p:sp>
      <p:pic>
        <p:nvPicPr>
          <p:cNvPr id="2050" name="Picture 2" descr="Pascalina - addizionatrice - Matematica, Pascal Blaise; Guatelli Roberto A.  – Patrimonio scientifico e tecnologico – Lombardia Beni Culturali">
            <a:extLst>
              <a:ext uri="{FF2B5EF4-FFF2-40B4-BE49-F238E27FC236}">
                <a16:creationId xmlns:a16="http://schemas.microsoft.com/office/drawing/2014/main" id="{83383620-F0B6-AFFC-A4F7-B1BD9D52D6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849" y="2783173"/>
            <a:ext cx="3842921" cy="256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36;p27">
            <a:extLst>
              <a:ext uri="{FF2B5EF4-FFF2-40B4-BE49-F238E27FC236}">
                <a16:creationId xmlns:a16="http://schemas.microsoft.com/office/drawing/2014/main" id="{763149E3-579E-2A54-324E-A8FADC949418}"/>
              </a:ext>
            </a:extLst>
          </p:cNvPr>
          <p:cNvSpPr txBox="1">
            <a:spLocks/>
          </p:cNvSpPr>
          <p:nvPr/>
        </p:nvSpPr>
        <p:spPr>
          <a:xfrm>
            <a:off x="382849" y="0"/>
            <a:ext cx="2089970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/>
              <a:t>Gli antenati del computer</a:t>
            </a:r>
          </a:p>
        </p:txBody>
      </p:sp>
    </p:spTree>
    <p:extLst>
      <p:ext uri="{BB962C8B-B14F-4D97-AF65-F5344CB8AC3E}">
        <p14:creationId xmlns:p14="http://schemas.microsoft.com/office/powerpoint/2010/main" val="1534923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5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5" grpId="0"/>
      <p:bldP spid="136" grpId="0" build="p"/>
      <p:bldP spid="3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022" y="584774"/>
            <a:ext cx="3512271" cy="814625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it-IT" sz="1800" i="0" u="none" strike="noStrike" dirty="0">
                <a:solidFill>
                  <a:srgbClr val="F3F3F3"/>
                </a:solidFill>
                <a:effectLst/>
                <a:latin typeface="Georgia" panose="02040502050405020303" pitchFamily="18" charset="0"/>
              </a:rPr>
              <a:t>3080 specifiche tecniche</a:t>
            </a:r>
            <a:endParaRPr lang="it-IT" dirty="0">
              <a:solidFill>
                <a:srgbClr val="F3F3F3"/>
              </a:solidFill>
            </a:endParaRPr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3410705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CD4D976-8FF4-FA8E-6771-B9E8A1032122}"/>
              </a:ext>
            </a:extLst>
          </p:cNvPr>
          <p:cNvSpPr txBox="1"/>
          <p:nvPr/>
        </p:nvSpPr>
        <p:spPr>
          <a:xfrm>
            <a:off x="516836" y="1971585"/>
            <a:ext cx="644055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Cuda core 8960</a:t>
            </a:r>
            <a:endParaRPr lang="it-IT" b="0" i="0" u="none" strike="noStrike" dirty="0">
              <a:solidFill>
                <a:srgbClr val="F3F3F3"/>
              </a:solidFill>
              <a:effectLst/>
              <a:latin typeface="Fira Sans" panose="020B0503050000020004" pitchFamily="34" charset="0"/>
            </a:endParaRPr>
          </a:p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it-IT" sz="1800" b="0" i="0" u="none" strike="noStrike" dirty="0" err="1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boost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 clock 1710 MHz</a:t>
            </a:r>
            <a:endParaRPr lang="it-IT" b="0" i="0" u="none" strike="noStrike" dirty="0">
              <a:solidFill>
                <a:srgbClr val="F3F3F3"/>
              </a:solidFill>
              <a:effectLst/>
              <a:latin typeface="Fira Sans" panose="020B0503050000020004" pitchFamily="34" charset="0"/>
            </a:endParaRPr>
          </a:p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it-IT" sz="1800" b="0" i="0" u="none" strike="noStrike" dirty="0" err="1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memory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 size: 10 / 12GB</a:t>
            </a:r>
            <a:endParaRPr lang="it-IT" b="0" i="0" u="none" strike="noStrike" dirty="0">
              <a:solidFill>
                <a:srgbClr val="F3F3F3"/>
              </a:solidFill>
              <a:effectLst/>
              <a:latin typeface="Fira Sans" panose="020B0503050000020004" pitchFamily="34" charset="0"/>
            </a:endParaRPr>
          </a:p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it-IT" sz="1800" b="0" i="0" u="none" strike="noStrike" dirty="0" err="1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memory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 tipe: gddr6x</a:t>
            </a:r>
            <a:endParaRPr lang="it-IT" b="0" i="0" u="none" strike="noStrike" dirty="0">
              <a:solidFill>
                <a:srgbClr val="F3F3F3"/>
              </a:solidFill>
              <a:effectLst/>
              <a:latin typeface="Fira Sans" panose="020B0503050000020004" pitchFamily="34" charset="0"/>
            </a:endParaRPr>
          </a:p>
          <a:p>
            <a:br>
              <a:rPr lang="it-IT" dirty="0"/>
            </a:br>
            <a:br>
              <a:rPr lang="it-IT" dirty="0"/>
            </a:b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DD6F7B63-354A-9DE3-7A95-83277D2AB833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7ECEA0D-6A4D-4A0D-5A19-2039F6BE2DF3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 dirty="0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18</a:t>
            </a:r>
          </a:p>
        </p:txBody>
      </p:sp>
      <p:pic>
        <p:nvPicPr>
          <p:cNvPr id="8" name="Immagine 7" descr="Immagine che contiene interni&#10;&#10;Descrizione generata automaticamente">
            <a:extLst>
              <a:ext uri="{FF2B5EF4-FFF2-40B4-BE49-F238E27FC236}">
                <a16:creationId xmlns:a16="http://schemas.microsoft.com/office/drawing/2014/main" id="{D4CED88D-0DAB-BB9A-873C-C73CFF8BD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8062" y="229605"/>
            <a:ext cx="3275920" cy="2456940"/>
          </a:xfrm>
          <a:prstGeom prst="rect">
            <a:avLst/>
          </a:prstGeom>
        </p:spPr>
      </p:pic>
      <p:pic>
        <p:nvPicPr>
          <p:cNvPr id="12" name="Immagine 11" descr="Immagine che contiene testo, interni, elettronico, computer&#10;&#10;Descrizione generata automaticamente">
            <a:extLst>
              <a:ext uri="{FF2B5EF4-FFF2-40B4-BE49-F238E27FC236}">
                <a16:creationId xmlns:a16="http://schemas.microsoft.com/office/drawing/2014/main" id="{FEAC213E-608E-B81B-6B0F-94CFF5ECD6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062" y="2686546"/>
            <a:ext cx="3275937" cy="2456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04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4" grpId="0" animBg="1"/>
      <p:bldP spid="5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022" y="584774"/>
            <a:ext cx="3512271" cy="814625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it-IT" sz="1800" i="0" u="none" strike="noStrike" dirty="0">
                <a:solidFill>
                  <a:srgbClr val="F3F3F3"/>
                </a:solidFill>
                <a:effectLst/>
                <a:latin typeface="Georgia" panose="02040502050405020303" pitchFamily="18" charset="0"/>
              </a:rPr>
              <a:t>Cosa sono i </a:t>
            </a:r>
            <a:r>
              <a:rPr lang="it-IT" sz="1800" i="0" u="none" strike="noStrike" dirty="0" err="1">
                <a:solidFill>
                  <a:srgbClr val="F3F3F3"/>
                </a:solidFill>
                <a:effectLst/>
                <a:latin typeface="Georgia" panose="02040502050405020303" pitchFamily="18" charset="0"/>
              </a:rPr>
              <a:t>cuda</a:t>
            </a:r>
            <a:r>
              <a:rPr lang="it-IT" sz="1800" i="0" u="none" strike="noStrike" dirty="0">
                <a:solidFill>
                  <a:srgbClr val="F3F3F3"/>
                </a:solidFill>
                <a:effectLst/>
                <a:latin typeface="Georgia" panose="02040502050405020303" pitchFamily="18" charset="0"/>
              </a:rPr>
              <a:t> core</a:t>
            </a:r>
            <a:endParaRPr lang="it-IT" dirty="0">
              <a:solidFill>
                <a:srgbClr val="F3F3F3"/>
              </a:solidFill>
            </a:endParaRPr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CD4D976-8FF4-FA8E-6771-B9E8A1032122}"/>
              </a:ext>
            </a:extLst>
          </p:cNvPr>
          <p:cNvSpPr txBox="1"/>
          <p:nvPr/>
        </p:nvSpPr>
        <p:spPr>
          <a:xfrm>
            <a:off x="516836" y="1971585"/>
            <a:ext cx="644055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CUDA è un acronimo che sta per Compute </a:t>
            </a:r>
            <a:r>
              <a:rPr lang="it-IT" sz="1800" b="0" i="0" u="none" strike="noStrike" dirty="0" err="1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Unified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 Device Architecture, cioè architettura 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hardware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 unificata per il calcolo.</a:t>
            </a:r>
            <a:endParaRPr lang="it-IT" b="0" i="0" u="none" strike="noStrike" dirty="0">
              <a:solidFill>
                <a:srgbClr val="F3F3F3"/>
              </a:solidFill>
              <a:effectLst/>
              <a:latin typeface="Fira Sans" panose="020B0503050000020004" pitchFamily="34" charset="0"/>
            </a:endParaRPr>
          </a:p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il vantaggio dei CUDA cores risiede nella grande efficienza della divisione in parallelo del carico di lavoro.</a:t>
            </a:r>
            <a:endParaRPr lang="it-IT" b="0" i="0" u="none" strike="noStrike" dirty="0">
              <a:solidFill>
                <a:srgbClr val="F3F3F3"/>
              </a:solidFill>
              <a:effectLst/>
              <a:latin typeface="Fira Sans" panose="020B0503050000020004" pitchFamily="34" charset="0"/>
            </a:endParaRPr>
          </a:p>
          <a:p>
            <a:br>
              <a:rPr lang="it-IT" dirty="0"/>
            </a:br>
            <a:br>
              <a:rPr lang="it-IT" dirty="0"/>
            </a:br>
            <a:br>
              <a:rPr lang="it-IT" dirty="0"/>
            </a:br>
            <a:br>
              <a:rPr lang="it-IT" dirty="0"/>
            </a:b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D94A5504-2AF1-81B0-1A9F-77336A74CCE1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93A3BA9-11ED-FB8E-0A5F-F4E37761CCA7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1768116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4" grpId="0" animBg="1"/>
      <p:bldP spid="5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022" y="584774"/>
            <a:ext cx="3512271" cy="814625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it-IT" sz="1800" dirty="0">
                <a:solidFill>
                  <a:srgbClr val="F3F3F3"/>
                </a:solidFill>
                <a:latin typeface="Georgia" panose="02040502050405020303" pitchFamily="18" charset="0"/>
              </a:rPr>
              <a:t>GDDR</a:t>
            </a:r>
            <a:r>
              <a:rPr lang="it-IT" sz="1800" i="0" u="none" strike="noStrike" dirty="0">
                <a:solidFill>
                  <a:srgbClr val="F3F3F3"/>
                </a:solidFill>
                <a:effectLst/>
                <a:latin typeface="Georgia" panose="02040502050405020303" pitchFamily="18" charset="0"/>
              </a:rPr>
              <a:t>6x</a:t>
            </a:r>
            <a:endParaRPr lang="it-IT" dirty="0">
              <a:solidFill>
                <a:srgbClr val="F3F3F3"/>
              </a:solidFill>
            </a:endParaRPr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CD4D976-8FF4-FA8E-6771-B9E8A1032122}"/>
              </a:ext>
            </a:extLst>
          </p:cNvPr>
          <p:cNvSpPr txBox="1"/>
          <p:nvPr/>
        </p:nvSpPr>
        <p:spPr>
          <a:xfrm>
            <a:off x="516836" y="1971585"/>
            <a:ext cx="64405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acronimo per Graphics Double Data Rate, è una tecnologia di 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memoria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RAM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. </a:t>
            </a:r>
            <a:endParaRPr lang="it-IT" sz="2400" b="0" i="0" u="none" strike="noStrike" dirty="0">
              <a:solidFill>
                <a:srgbClr val="F3F3F3"/>
              </a:solidFill>
              <a:effectLst/>
              <a:latin typeface="Fira Sans" panose="020B0503050000020004" pitchFamily="34" charset="0"/>
            </a:endParaRPr>
          </a:p>
          <a:p>
            <a:br>
              <a:rPr lang="it-IT" sz="2400" dirty="0"/>
            </a:br>
            <a:br>
              <a:rPr lang="it-IT" sz="2400" dirty="0"/>
            </a:br>
            <a:br>
              <a:rPr lang="it-IT" dirty="0"/>
            </a:br>
            <a:br>
              <a:rPr lang="it-IT" dirty="0"/>
            </a:b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6F03D784-5A0E-ACFC-3ABF-0FB22D17AC0F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411846E-54D1-EF12-6DFD-69D8214F7C19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3409775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4" grpId="0" animBg="1"/>
      <p:bldP spid="5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022" y="584774"/>
            <a:ext cx="3512271" cy="814625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it-IT" sz="1800" dirty="0">
                <a:solidFill>
                  <a:srgbClr val="F3F3F3"/>
                </a:solidFill>
                <a:latin typeface="Georgia" panose="02040502050405020303" pitchFamily="18" charset="0"/>
              </a:rPr>
              <a:t>GDDR6x</a:t>
            </a:r>
            <a:endParaRPr lang="it-IT" dirty="0">
              <a:solidFill>
                <a:srgbClr val="F3F3F3"/>
              </a:solidFill>
            </a:endParaRPr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CD4D976-8FF4-FA8E-6771-B9E8A1032122}"/>
              </a:ext>
            </a:extLst>
          </p:cNvPr>
          <p:cNvSpPr txBox="1"/>
          <p:nvPr/>
        </p:nvSpPr>
        <p:spPr>
          <a:xfrm>
            <a:off x="516836" y="1971585"/>
            <a:ext cx="644055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Essa viene utilizzata dalla scheda video per memorizzare temporaneamente informazioni necessarie al 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rendering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 della scena, come, ad esempio, le 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texture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 per evitare di doverle memorizzare nella memoria centrale di sistema, operazione che richiede molto più tempo. I 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chip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 di memoria sono generalmente disposti a "L" o a semicerchio attorno al processore grafico e collegate con un bus.</a:t>
            </a:r>
            <a:endParaRPr lang="it-IT" b="0" i="0" u="none" strike="noStrike" dirty="0">
              <a:solidFill>
                <a:srgbClr val="F3F3F3"/>
              </a:solidFill>
              <a:effectLst/>
              <a:latin typeface="Fira Sans" panose="020B0503050000020004" pitchFamily="34" charset="0"/>
            </a:endParaRPr>
          </a:p>
          <a:p>
            <a:br>
              <a:rPr lang="it-IT" dirty="0"/>
            </a:br>
            <a:br>
              <a:rPr lang="it-IT" dirty="0"/>
            </a:br>
            <a:br>
              <a:rPr lang="it-IT" dirty="0"/>
            </a:br>
            <a:br>
              <a:rPr lang="it-IT" dirty="0"/>
            </a:b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52656077-8699-B48E-6B32-DF50AA5F843D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068A0C1-1608-0A80-25C5-9B368A901104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645920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4" grpId="0" animBg="1"/>
      <p:bldP spid="5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021" y="580247"/>
            <a:ext cx="3512271" cy="814625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it-IT" sz="1800" dirty="0">
                <a:solidFill>
                  <a:srgbClr val="F3F3F3"/>
                </a:solidFill>
                <a:latin typeface="Georgia" panose="02040502050405020303" pitchFamily="18" charset="0"/>
              </a:rPr>
              <a:t>Differenza di potenza dalla serie 1000 alla 3000</a:t>
            </a:r>
            <a:endParaRPr lang="it-IT" dirty="0">
              <a:solidFill>
                <a:srgbClr val="F3F3F3"/>
              </a:solidFill>
            </a:endParaRPr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pic>
        <p:nvPicPr>
          <p:cNvPr id="1026" name="Picture 2" descr="RTX 3080: Premier TEST et Benchmarks !">
            <a:extLst>
              <a:ext uri="{FF2B5EF4-FFF2-40B4-BE49-F238E27FC236}">
                <a16:creationId xmlns:a16="http://schemas.microsoft.com/office/drawing/2014/main" id="{AEDD8561-B4B8-127B-0CE1-BA4A155B0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021" y="1676583"/>
            <a:ext cx="5596289" cy="346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968FCE87-AFAB-8BAC-EEC1-34DB49E91D94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3441EE8-BE3C-F43D-FF91-D98288A0FC49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2944421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 animBg="1"/>
      <p:bldP spid="4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022" y="584774"/>
            <a:ext cx="3512271" cy="814625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it-IT" sz="1800" dirty="0">
                <a:solidFill>
                  <a:srgbClr val="F3F3F3"/>
                </a:solidFill>
                <a:latin typeface="Georgia" panose="02040502050405020303" pitchFamily="18" charset="0"/>
              </a:rPr>
              <a:t>I servizi di </a:t>
            </a:r>
            <a:r>
              <a:rPr lang="it-IT" sz="1800" dirty="0" err="1">
                <a:solidFill>
                  <a:srgbClr val="F3F3F3"/>
                </a:solidFill>
                <a:latin typeface="Georgia" panose="02040502050405020303" pitchFamily="18" charset="0"/>
              </a:rPr>
              <a:t>nvidia</a:t>
            </a:r>
            <a:endParaRPr lang="it-IT" dirty="0">
              <a:solidFill>
                <a:srgbClr val="F3F3F3"/>
              </a:solidFill>
            </a:endParaRPr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3BCA5C5-C8D1-D198-FF1C-7A00C83E1408}"/>
              </a:ext>
            </a:extLst>
          </p:cNvPr>
          <p:cNvSpPr txBox="1"/>
          <p:nvPr/>
        </p:nvSpPr>
        <p:spPr>
          <a:xfrm>
            <a:off x="716022" y="1836751"/>
            <a:ext cx="55962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F3F3F3"/>
                </a:solidFill>
                <a:latin typeface="Fira Sans" panose="020B0503050000020004" pitchFamily="34" charset="0"/>
              </a:rPr>
              <a:t>Dlss</a:t>
            </a:r>
            <a:r>
              <a:rPr lang="it-IT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 (Deep Learning Super Sampling)</a:t>
            </a:r>
            <a:r>
              <a:rPr lang="it-IT" dirty="0">
                <a:solidFill>
                  <a:srgbClr val="F3F3F3"/>
                </a:solidFill>
                <a:latin typeface="Fira Sans" panose="020B0503050000020004" pitchFamily="34" charset="0"/>
              </a:rPr>
              <a:t>: </a:t>
            </a:r>
            <a:r>
              <a:rPr lang="it-IT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aumento delle prestazioni. </a:t>
            </a:r>
          </a:p>
          <a:p>
            <a:r>
              <a:rPr lang="it-IT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I </a:t>
            </a:r>
            <a:r>
              <a:rPr lang="it-IT" b="0" i="0" u="none" strike="noStrike" dirty="0" err="1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Tensor</a:t>
            </a:r>
            <a:r>
              <a:rPr lang="it-IT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 Core specializzati in intelligenza artificiale sulle GPU permette di aumentare le impostazioni e la risoluzione per un'esperienza visiva migliore.</a:t>
            </a:r>
            <a:endParaRPr lang="it-IT" dirty="0">
              <a:solidFill>
                <a:srgbClr val="F3F3F3"/>
              </a:solidFill>
              <a:latin typeface="Fira Sans" panose="020B0503050000020004" pitchFamily="34" charset="0"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1C9A767F-0C52-063A-081E-990F34ABECBC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34EEDF8-3FA8-95DD-47D9-52A67EC073C5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3326483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4" grpId="0" animBg="1"/>
      <p:bldP spid="5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022" y="584774"/>
            <a:ext cx="3512271" cy="814625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it-IT" sz="1800" dirty="0">
                <a:solidFill>
                  <a:srgbClr val="F3F3F3"/>
                </a:solidFill>
                <a:latin typeface="Georgia" panose="02040502050405020303" pitchFamily="18" charset="0"/>
              </a:rPr>
              <a:t>I servizi di </a:t>
            </a:r>
            <a:r>
              <a:rPr lang="it-IT" sz="1800" dirty="0" err="1">
                <a:solidFill>
                  <a:srgbClr val="F3F3F3"/>
                </a:solidFill>
                <a:latin typeface="Georgia" panose="02040502050405020303" pitchFamily="18" charset="0"/>
              </a:rPr>
              <a:t>nvidia</a:t>
            </a:r>
            <a:endParaRPr lang="it-IT" dirty="0">
              <a:solidFill>
                <a:srgbClr val="F3F3F3"/>
              </a:solidFill>
            </a:endParaRPr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0F6C860-F9EC-848D-BA47-6427546C7290}"/>
              </a:ext>
            </a:extLst>
          </p:cNvPr>
          <p:cNvSpPr txBox="1"/>
          <p:nvPr/>
        </p:nvSpPr>
        <p:spPr>
          <a:xfrm>
            <a:off x="803082" y="1765190"/>
            <a:ext cx="678246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it-IT" dirty="0">
                <a:solidFill>
                  <a:srgbClr val="F3F3F3"/>
                </a:solidFill>
                <a:latin typeface="Fira Sans" panose="020B0503050000020004" pitchFamily="34" charset="0"/>
              </a:rPr>
              <a:t>RTX: </a:t>
            </a:r>
            <a:r>
              <a:rPr lang="it-IT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La tecnica di rendering "ray tracing", lo dice anche la parola, si basa sul tracciamento dei raggi lungo il loro percorso e come interagiscono con gli oggetti circostanti. Raggi che possono partire da qualsiasi sorgente di luce: il sole, una stella, una lampadina, una candela.</a:t>
            </a:r>
          </a:p>
          <a:p>
            <a:pPr algn="l"/>
            <a:r>
              <a:rPr lang="it-IT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Il ray tracing può quindi simulare l'illuminazione di una scena e dei suoi oggetti riproducendo riflessi, ombre, rifrazioni e luce indiretta in modo fisicamente accurato.</a:t>
            </a:r>
          </a:p>
          <a:p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48FD228-3CF5-1848-5BEE-A0F90BEC6780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EE7C8B1-CFEC-0D61-1CCD-6A438E6E5069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24</a:t>
            </a:r>
          </a:p>
        </p:txBody>
      </p:sp>
      <p:pic>
        <p:nvPicPr>
          <p:cNvPr id="5" name="Immagine 4" descr="Immagine che contiene interni, proiettore&#10;&#10;Descrizione generata automaticamente">
            <a:extLst>
              <a:ext uri="{FF2B5EF4-FFF2-40B4-BE49-F238E27FC236}">
                <a16:creationId xmlns:a16="http://schemas.microsoft.com/office/drawing/2014/main" id="{FA4B57F8-155C-D53C-BBCA-2510350D5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8270" y="3111291"/>
            <a:ext cx="4630349" cy="2032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80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4" grpId="0" animBg="1"/>
      <p:bldP spid="8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022" y="503173"/>
            <a:ext cx="3512271" cy="814625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it-IT" sz="1800" dirty="0">
                <a:solidFill>
                  <a:srgbClr val="F3F3F3"/>
                </a:solidFill>
                <a:latin typeface="Georgia" panose="02040502050405020303" pitchFamily="18" charset="0"/>
              </a:rPr>
              <a:t>Le cosi dette custom</a:t>
            </a:r>
            <a:endParaRPr lang="it-IT" dirty="0">
              <a:solidFill>
                <a:srgbClr val="F3F3F3"/>
              </a:solidFill>
            </a:endParaRPr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CD4D976-8FF4-FA8E-6771-B9E8A1032122}"/>
              </a:ext>
            </a:extLst>
          </p:cNvPr>
          <p:cNvSpPr txBox="1"/>
          <p:nvPr/>
        </p:nvSpPr>
        <p:spPr>
          <a:xfrm>
            <a:off x="516836" y="1971585"/>
            <a:ext cx="64405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Le schede prodotte da </a:t>
            </a:r>
            <a:r>
              <a:rPr lang="it-IT" sz="1800" b="0" i="0" u="none" strike="noStrike" dirty="0" err="1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nvidia</a:t>
            </a:r>
            <a:r>
              <a:rPr lang="it-IT" sz="18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 sono chiamate founder </a:t>
            </a:r>
            <a:r>
              <a:rPr lang="it-IT" sz="1800" b="0" i="0" u="none" strike="noStrike" dirty="0" err="1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edition</a:t>
            </a:r>
            <a:r>
              <a:rPr lang="it-IT" sz="1800" dirty="0">
                <a:solidFill>
                  <a:srgbClr val="F3F3F3"/>
                </a:solidFill>
                <a:latin typeface="Fira Sans" panose="020B0503050000020004" pitchFamily="34" charset="0"/>
              </a:rPr>
              <a:t>, mentre quelle prodotte da terzi sono chiamate custom.</a:t>
            </a:r>
          </a:p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it-IT" sz="2400" b="0" i="0" u="none" strike="noStrike" dirty="0">
              <a:solidFill>
                <a:srgbClr val="000000"/>
              </a:solidFill>
              <a:effectLst/>
            </a:endParaRPr>
          </a:p>
          <a:p>
            <a:br>
              <a:rPr lang="it-IT" sz="2400" dirty="0"/>
            </a:br>
            <a:br>
              <a:rPr lang="it-IT" sz="2400" dirty="0"/>
            </a:br>
            <a:br>
              <a:rPr lang="it-IT" dirty="0"/>
            </a:br>
            <a:br>
              <a:rPr lang="it-IT" dirty="0"/>
            </a:br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810D55D0-F438-9476-3D3C-F0CE4BE13A0F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6D924FB-136D-C1B0-05AB-AB100876D459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25</a:t>
            </a:r>
          </a:p>
        </p:txBody>
      </p:sp>
      <p:pic>
        <p:nvPicPr>
          <p:cNvPr id="15364" name="Picture 4" descr="SCHEDA VIDEO ASUS NVIDIA GeForce RTX 3070 Ti ROG STRIX OC O8G">
            <a:extLst>
              <a:ext uri="{FF2B5EF4-FFF2-40B4-BE49-F238E27FC236}">
                <a16:creationId xmlns:a16="http://schemas.microsoft.com/office/drawing/2014/main" id="{488F5789-2DCB-4FE5-2500-00C5E2545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0893" y="2297927"/>
            <a:ext cx="3414688" cy="2845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8843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6" grpId="0" animBg="1"/>
      <p:bldP spid="8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FB5EC74-C161-1DC0-0626-0C46ABA9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022" y="503173"/>
            <a:ext cx="3512271" cy="814625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it-IT" sz="1800" dirty="0">
                <a:solidFill>
                  <a:srgbClr val="F3F3F3"/>
                </a:solidFill>
                <a:latin typeface="Georgia" panose="02040502050405020303" pitchFamily="18" charset="0"/>
              </a:rPr>
              <a:t>custom</a:t>
            </a:r>
            <a:endParaRPr lang="it-IT" dirty="0">
              <a:solidFill>
                <a:srgbClr val="F3F3F3"/>
              </a:solidFill>
            </a:endParaRPr>
          </a:p>
        </p:txBody>
      </p:sp>
      <p:cxnSp>
        <p:nvCxnSpPr>
          <p:cNvPr id="7" name="Google Shape;137;p27">
            <a:extLst>
              <a:ext uri="{FF2B5EF4-FFF2-40B4-BE49-F238E27FC236}">
                <a16:creationId xmlns:a16="http://schemas.microsoft.com/office/drawing/2014/main" id="{5DF61FB1-9826-362E-C5A7-4951AC123737}"/>
              </a:ext>
            </a:extLst>
          </p:cNvPr>
          <p:cNvCxnSpPr>
            <a:cxnSpLocks/>
          </p:cNvCxnSpPr>
          <p:nvPr/>
        </p:nvCxnSpPr>
        <p:spPr>
          <a:xfrm>
            <a:off x="716022" y="1535727"/>
            <a:ext cx="5596288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CD4D976-8FF4-FA8E-6771-B9E8A1032122}"/>
              </a:ext>
            </a:extLst>
          </p:cNvPr>
          <p:cNvSpPr txBox="1"/>
          <p:nvPr/>
        </p:nvSpPr>
        <p:spPr>
          <a:xfrm>
            <a:off x="516836" y="1971585"/>
            <a:ext cx="644055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it-IT" sz="2400" b="0" i="0" u="none" strike="noStrike" dirty="0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Le custom di norma sono migliori delle founder, sia a livello di temperature che di </a:t>
            </a:r>
            <a:r>
              <a:rPr lang="it-IT" sz="2400" b="0" i="0" u="none" strike="noStrike" dirty="0" err="1">
                <a:solidFill>
                  <a:srgbClr val="F3F3F3"/>
                </a:solidFill>
                <a:effectLst/>
                <a:latin typeface="Fira Sans" panose="020B0503050000020004" pitchFamily="34" charset="0"/>
              </a:rPr>
              <a:t>desing</a:t>
            </a:r>
            <a:r>
              <a:rPr lang="it-IT" sz="2400" dirty="0">
                <a:solidFill>
                  <a:srgbClr val="F3F3F3"/>
                </a:solidFill>
                <a:latin typeface="Fira Sans" panose="020B0503050000020004" pitchFamily="34" charset="0"/>
              </a:rPr>
              <a:t>.</a:t>
            </a:r>
            <a:br>
              <a:rPr lang="it-IT" sz="2400" dirty="0">
                <a:solidFill>
                  <a:srgbClr val="F3F3F3"/>
                </a:solidFill>
                <a:latin typeface="Fira Sans" panose="020B0503050000020004" pitchFamily="34" charset="0"/>
              </a:rPr>
            </a:br>
            <a:br>
              <a:rPr lang="it-IT" sz="2400" dirty="0"/>
            </a:br>
            <a:br>
              <a:rPr lang="it-IT" dirty="0"/>
            </a:br>
            <a:br>
              <a:rPr lang="it-IT" dirty="0"/>
            </a:br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69F44A5D-9894-BE7B-A89C-BE45B410D623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12553936-F0FB-AF78-E357-727C9EA99FF9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27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54C7CB7-6377-90E5-E79A-F6CE876D69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781" r="-182" b="9413"/>
          <a:stretch/>
        </p:blipFill>
        <p:spPr>
          <a:xfrm>
            <a:off x="6762936" y="987248"/>
            <a:ext cx="2381064" cy="4156252"/>
          </a:xfrm>
          <a:prstGeom prst="rect">
            <a:avLst/>
          </a:prstGeom>
        </p:spPr>
      </p:pic>
      <p:cxnSp>
        <p:nvCxnSpPr>
          <p:cNvPr id="10" name="Connettore 1 9">
            <a:extLst>
              <a:ext uri="{FF2B5EF4-FFF2-40B4-BE49-F238E27FC236}">
                <a16:creationId xmlns:a16="http://schemas.microsoft.com/office/drawing/2014/main" id="{023F4250-CD10-40C9-C9D8-C578C2CEBA27}"/>
              </a:ext>
            </a:extLst>
          </p:cNvPr>
          <p:cNvCxnSpPr>
            <a:cxnSpLocks/>
          </p:cNvCxnSpPr>
          <p:nvPr/>
        </p:nvCxnSpPr>
        <p:spPr>
          <a:xfrm>
            <a:off x="7281028" y="2907302"/>
            <a:ext cx="296565" cy="28912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3797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6" grpId="0" animBg="1"/>
      <p:bldP spid="8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4239E23B-2DD5-FA9C-C413-05C22BD72C24}"/>
              </a:ext>
            </a:extLst>
          </p:cNvPr>
          <p:cNvSpPr txBox="1"/>
          <p:nvPr/>
        </p:nvSpPr>
        <p:spPr>
          <a:xfrm>
            <a:off x="2146855" y="294196"/>
            <a:ext cx="10813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F3F3F3"/>
                </a:solidFill>
              </a:rPr>
              <a:t>FOUNDER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F1390F8-947C-EF07-70E1-271D272FDE5B}"/>
              </a:ext>
            </a:extLst>
          </p:cNvPr>
          <p:cNvSpPr txBox="1"/>
          <p:nvPr/>
        </p:nvSpPr>
        <p:spPr>
          <a:xfrm>
            <a:off x="6018740" y="294196"/>
            <a:ext cx="9700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F3F3F3"/>
                </a:solidFill>
              </a:rPr>
              <a:t>CUSTOM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E87CCA84-5F96-067C-71BF-94E97905005A}"/>
              </a:ext>
            </a:extLst>
          </p:cNvPr>
          <p:cNvSpPr/>
          <p:nvPr/>
        </p:nvSpPr>
        <p:spPr>
          <a:xfrm>
            <a:off x="8460419" y="0"/>
            <a:ext cx="68358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BFA933B-C2A0-FE79-F459-9EFC86D72211}"/>
              </a:ext>
            </a:extLst>
          </p:cNvPr>
          <p:cNvSpPr txBox="1"/>
          <p:nvPr/>
        </p:nvSpPr>
        <p:spPr>
          <a:xfrm>
            <a:off x="8538416" y="-1"/>
            <a:ext cx="60558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26</a:t>
            </a:r>
          </a:p>
        </p:txBody>
      </p:sp>
      <p:pic>
        <p:nvPicPr>
          <p:cNvPr id="3" name="Immagine 2" descr="Immagine che contiene testo, elettronico, proiettore, scuro&#10;&#10;Descrizione generata automaticamente">
            <a:extLst>
              <a:ext uri="{FF2B5EF4-FFF2-40B4-BE49-F238E27FC236}">
                <a16:creationId xmlns:a16="http://schemas.microsoft.com/office/drawing/2014/main" id="{541B6A2D-2996-B44E-752C-0F4A6E1ECB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568" y="831862"/>
            <a:ext cx="3330432" cy="2142772"/>
          </a:xfrm>
          <a:prstGeom prst="rect">
            <a:avLst/>
          </a:prstGeom>
        </p:spPr>
      </p:pic>
      <p:pic>
        <p:nvPicPr>
          <p:cNvPr id="16386" name="Picture 2" descr="NVIDIA GeForce RTX 3080 Ti scheda tecnica schede | Hardware Upgrade">
            <a:extLst>
              <a:ext uri="{FF2B5EF4-FFF2-40B4-BE49-F238E27FC236}">
                <a16:creationId xmlns:a16="http://schemas.microsoft.com/office/drawing/2014/main" id="{75FEB356-DC59-64EB-A691-2219CA7A93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568" y="2974634"/>
            <a:ext cx="3330432" cy="187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8" name="Picture 4" descr="Tutte le schede video RTX 3000 di Asus, dalla RTX 3070 alla 3090">
            <a:extLst>
              <a:ext uri="{FF2B5EF4-FFF2-40B4-BE49-F238E27FC236}">
                <a16:creationId xmlns:a16="http://schemas.microsoft.com/office/drawing/2014/main" id="{C71CD586-7F44-C71E-E484-D15A27307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161" y="939870"/>
            <a:ext cx="3197218" cy="2034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90" name="Picture 6" descr="Placa De Video Nvidia Asus Rog Strix Geforce Rtx 3060 | deventas.com">
            <a:extLst>
              <a:ext uri="{FF2B5EF4-FFF2-40B4-BE49-F238E27FC236}">
                <a16:creationId xmlns:a16="http://schemas.microsoft.com/office/drawing/2014/main" id="{908B96EE-1640-D2D7-0DE7-9D3FC116C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161" y="2974634"/>
            <a:ext cx="3197218" cy="1592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0736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 animBg="1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97329" y="0"/>
            <a:ext cx="64667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5690587" y="1434600"/>
            <a:ext cx="3231471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I</a:t>
            </a:r>
            <a:br>
              <a:rPr lang="it-IT"/>
            </a:br>
            <a:r>
              <a:rPr lang="it-IT"/>
              <a:t>Primi </a:t>
            </a:r>
            <a:br>
              <a:rPr lang="it-IT"/>
            </a:br>
            <a:r>
              <a:rPr lang="it-IT"/>
              <a:t>Computer</a:t>
            </a: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1509205" y="1434600"/>
            <a:ext cx="3576259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it-IT"/>
              <a:t>i primi computer nascono sul finire della seconda guerra mondiale, erano grandi quanto edificio; non avevano un S.I. il più famoso di questi è il Mark I (1943) serviva in guerra per decodificare le comunicazioni radio dei tedeschi</a:t>
            </a:r>
          </a:p>
        </p:txBody>
      </p:sp>
      <p:cxnSp>
        <p:nvCxnSpPr>
          <p:cNvPr id="137" name="Google Shape;137;p27"/>
          <p:cNvCxnSpPr/>
          <p:nvPr/>
        </p:nvCxnSpPr>
        <p:spPr>
          <a:xfrm>
            <a:off x="5476881" y="2298064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634932" y="-1"/>
            <a:ext cx="35510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3</a:t>
            </a:r>
          </a:p>
        </p:txBody>
      </p:sp>
      <p:sp>
        <p:nvSpPr>
          <p:cNvPr id="2" name="Google Shape;136;p27">
            <a:extLst>
              <a:ext uri="{FF2B5EF4-FFF2-40B4-BE49-F238E27FC236}">
                <a16:creationId xmlns:a16="http://schemas.microsoft.com/office/drawing/2014/main" id="{E917E0A6-9359-0876-5463-8E41F2BA434B}"/>
              </a:ext>
            </a:extLst>
          </p:cNvPr>
          <p:cNvSpPr txBox="1">
            <a:spLocks/>
          </p:cNvSpPr>
          <p:nvPr/>
        </p:nvSpPr>
        <p:spPr>
          <a:xfrm>
            <a:off x="894232" y="0"/>
            <a:ext cx="1229945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/>
              <a:t>I primi computer</a:t>
            </a:r>
          </a:p>
        </p:txBody>
      </p:sp>
    </p:spTree>
    <p:extLst>
      <p:ext uri="{BB962C8B-B14F-4D97-AF65-F5344CB8AC3E}">
        <p14:creationId xmlns:p14="http://schemas.microsoft.com/office/powerpoint/2010/main" val="816921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5" grpId="0"/>
      <p:bldP spid="136" grpId="0" build="p"/>
      <p:bldP spid="3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pettine&#10;&#10;Descrizione generata automaticamente">
            <a:extLst>
              <a:ext uri="{FF2B5EF4-FFF2-40B4-BE49-F238E27FC236}">
                <a16:creationId xmlns:a16="http://schemas.microsoft.com/office/drawing/2014/main" id="{A3554ED4-E6D2-4FAE-3A53-C6A5C2FB4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959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2156952" y="1227031"/>
            <a:ext cx="4830096" cy="268943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FINE</a:t>
            </a:r>
            <a:endParaRPr sz="960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DE513DD-EDC2-DC0C-EEDE-E6F41D74C4CC}"/>
              </a:ext>
            </a:extLst>
          </p:cNvPr>
          <p:cNvSpPr txBox="1"/>
          <p:nvPr/>
        </p:nvSpPr>
        <p:spPr>
          <a:xfrm>
            <a:off x="3433585" y="3019059"/>
            <a:ext cx="2276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it-IT" sz="1600">
                <a:solidFill>
                  <a:schemeClr val="lt2"/>
                </a:solidFill>
                <a:latin typeface="Fira Sans Condensed Light"/>
                <a:cs typeface="Fira Sans Condensed Light"/>
              </a:rPr>
              <a:t>GRAZIE PER L’ATTENZIONE</a:t>
            </a:r>
          </a:p>
        </p:txBody>
      </p:sp>
    </p:spTree>
    <p:extLst>
      <p:ext uri="{BB962C8B-B14F-4D97-AF65-F5344CB8AC3E}">
        <p14:creationId xmlns:p14="http://schemas.microsoft.com/office/powerpoint/2010/main" val="23510986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97329" y="0"/>
            <a:ext cx="64667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5690587" y="1434600"/>
            <a:ext cx="3231471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L’</a:t>
            </a:r>
            <a:br>
              <a:rPr lang="it-IT"/>
            </a:br>
            <a:r>
              <a:rPr lang="it-IT"/>
              <a:t>ENIAC</a:t>
            </a: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1710818" y="1151590"/>
            <a:ext cx="3514650" cy="29235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it-IT"/>
              <a:t>Nel 1945 gli americani realizzarono un calcolatore programmabile, ENIAC (</a:t>
            </a:r>
            <a:r>
              <a:rPr lang="en-US"/>
              <a:t>Electronic Numerical Integrator and Computer), </a:t>
            </a:r>
            <a:r>
              <a:rPr lang="en-US" err="1"/>
              <a:t>leggeva</a:t>
            </a:r>
            <a:r>
              <a:rPr lang="en-US"/>
              <a:t> </a:t>
            </a:r>
            <a:r>
              <a:rPr lang="it-IT"/>
              <a:t>solo codici binari eseguiti dal processore.</a:t>
            </a:r>
          </a:p>
          <a:p>
            <a:pPr marL="0" lvl="0" indent="0"/>
            <a:r>
              <a:rPr lang="it-IT"/>
              <a:t>Il suo scopo era quello di effettuare calcoli balistici per l’esercito</a:t>
            </a:r>
          </a:p>
        </p:txBody>
      </p:sp>
      <p:cxnSp>
        <p:nvCxnSpPr>
          <p:cNvPr id="137" name="Google Shape;137;p27"/>
          <p:cNvCxnSpPr/>
          <p:nvPr/>
        </p:nvCxnSpPr>
        <p:spPr>
          <a:xfrm>
            <a:off x="5458027" y="2298064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634932" y="-1"/>
            <a:ext cx="35510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4</a:t>
            </a:r>
          </a:p>
        </p:txBody>
      </p:sp>
      <p:sp>
        <p:nvSpPr>
          <p:cNvPr id="2" name="Google Shape;136;p27">
            <a:extLst>
              <a:ext uri="{FF2B5EF4-FFF2-40B4-BE49-F238E27FC236}">
                <a16:creationId xmlns:a16="http://schemas.microsoft.com/office/drawing/2014/main" id="{62CA5E7C-243F-8571-6377-E1175775E3A0}"/>
              </a:ext>
            </a:extLst>
          </p:cNvPr>
          <p:cNvSpPr txBox="1">
            <a:spLocks/>
          </p:cNvSpPr>
          <p:nvPr/>
        </p:nvSpPr>
        <p:spPr>
          <a:xfrm>
            <a:off x="894232" y="0"/>
            <a:ext cx="1229945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/>
              <a:t>I primi computer</a:t>
            </a:r>
          </a:p>
        </p:txBody>
      </p:sp>
      <p:pic>
        <p:nvPicPr>
          <p:cNvPr id="9218" name="Picture 2" descr="ENIAC - Wikipedia">
            <a:extLst>
              <a:ext uri="{FF2B5EF4-FFF2-40B4-BE49-F238E27FC236}">
                <a16:creationId xmlns:a16="http://schemas.microsoft.com/office/drawing/2014/main" id="{AB7976FB-7332-6358-A516-48717FF02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948" y="3175364"/>
            <a:ext cx="2575586" cy="1968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3108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5 -4.69136E-6 L -0.08525 -0.00802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23" y="-4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5" grpId="0"/>
      <p:bldP spid="135" grpId="1"/>
      <p:bldP spid="136" grpId="0" build="p"/>
      <p:bldP spid="136" grpId="1" build="p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97329" y="0"/>
            <a:ext cx="64667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4759874" y="1431017"/>
            <a:ext cx="4418038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La </a:t>
            </a:r>
            <a:br>
              <a:rPr lang="it-IT"/>
            </a:br>
            <a:r>
              <a:rPr lang="it-IT"/>
              <a:t>macchina </a:t>
            </a:r>
            <a:br>
              <a:rPr lang="it-IT"/>
            </a:br>
            <a:r>
              <a:rPr lang="it-IT"/>
              <a:t>di Von Neumann</a:t>
            </a: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310719" y="1434600"/>
            <a:ext cx="407341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it-IT"/>
              <a:t>John Von Neumann riuscì a capire per la prima volta il concetto di elaboratore elettronico, «la macchina di von Neumann», fu il primo a inquadrare in una teoria matematica le macchine intelligenti.</a:t>
            </a:r>
          </a:p>
          <a:p>
            <a:pPr marL="0" lvl="0" indent="0"/>
            <a:r>
              <a:rPr lang="it-IT"/>
              <a:t>Fu definito anche il padre dell’informatica</a:t>
            </a:r>
          </a:p>
        </p:txBody>
      </p:sp>
      <p:cxnSp>
        <p:nvCxnSpPr>
          <p:cNvPr id="137" name="Google Shape;137;p27"/>
          <p:cNvCxnSpPr/>
          <p:nvPr/>
        </p:nvCxnSpPr>
        <p:spPr>
          <a:xfrm>
            <a:off x="4669013" y="2252867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634932" y="-1"/>
            <a:ext cx="35510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5</a:t>
            </a:r>
          </a:p>
        </p:txBody>
      </p:sp>
      <p:sp>
        <p:nvSpPr>
          <p:cNvPr id="2" name="Google Shape;136;p27">
            <a:extLst>
              <a:ext uri="{FF2B5EF4-FFF2-40B4-BE49-F238E27FC236}">
                <a16:creationId xmlns:a16="http://schemas.microsoft.com/office/drawing/2014/main" id="{E917E0A6-9359-0876-5463-8E41F2BA434B}"/>
              </a:ext>
            </a:extLst>
          </p:cNvPr>
          <p:cNvSpPr txBox="1">
            <a:spLocks/>
          </p:cNvSpPr>
          <p:nvPr/>
        </p:nvSpPr>
        <p:spPr>
          <a:xfrm>
            <a:off x="894232" y="0"/>
            <a:ext cx="1229945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/>
              <a:t>I primi computer</a:t>
            </a:r>
          </a:p>
        </p:txBody>
      </p:sp>
      <p:pic>
        <p:nvPicPr>
          <p:cNvPr id="10242" name="Picture 2" descr="La macchina di Von Neumann | Infomaths">
            <a:extLst>
              <a:ext uri="{FF2B5EF4-FFF2-40B4-BE49-F238E27FC236}">
                <a16:creationId xmlns:a16="http://schemas.microsoft.com/office/drawing/2014/main" id="{9472AEC7-A44B-A084-A467-84484E71F0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065" y="3259394"/>
            <a:ext cx="3252020" cy="1884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6150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5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-4.07407E-6 L 0.08941 0.00093 " pathEditMode="relative" rAng="0" ptsTypes="AA">
                                      <p:cBhvr>
                                        <p:cTn id="49" dur="2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79" y="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5" grpId="0"/>
      <p:bldP spid="135" grpId="1"/>
      <p:bldP spid="136" grpId="0" build="p"/>
      <p:bldP spid="136" grpId="1" build="p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846B820-782E-B592-B733-0C2EFAE0761E}"/>
              </a:ext>
            </a:extLst>
          </p:cNvPr>
          <p:cNvSpPr/>
          <p:nvPr/>
        </p:nvSpPr>
        <p:spPr>
          <a:xfrm>
            <a:off x="8497329" y="0"/>
            <a:ext cx="646672" cy="584775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5819485" y="1448773"/>
            <a:ext cx="4418038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L’</a:t>
            </a:r>
            <a:br>
              <a:rPr lang="it-IT"/>
            </a:br>
            <a:r>
              <a:rPr lang="it-IT"/>
              <a:t>EDVAC</a:t>
            </a: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894232" y="1448773"/>
            <a:ext cx="407341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it-IT"/>
              <a:t>Il primo computer dotato di un sistema operativo, i programmi sono incorporati nella memoria, migliore rispetto all’ </a:t>
            </a:r>
            <a:r>
              <a:rPr lang="it-IT">
                <a:solidFill>
                  <a:srgbClr val="F3F3F3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ENIAC</a:t>
            </a:r>
            <a:r>
              <a:rPr lang="it-IT"/>
              <a:t> in fattore di programmabilità</a:t>
            </a:r>
          </a:p>
        </p:txBody>
      </p:sp>
      <p:cxnSp>
        <p:nvCxnSpPr>
          <p:cNvPr id="137" name="Google Shape;137;p27"/>
          <p:cNvCxnSpPr/>
          <p:nvPr/>
        </p:nvCxnSpPr>
        <p:spPr>
          <a:xfrm>
            <a:off x="5482008" y="2261196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9566C1-0989-57F0-846A-C08C35130CB9}"/>
              </a:ext>
            </a:extLst>
          </p:cNvPr>
          <p:cNvSpPr txBox="1"/>
          <p:nvPr/>
        </p:nvSpPr>
        <p:spPr>
          <a:xfrm>
            <a:off x="8634932" y="-1"/>
            <a:ext cx="35510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it-IT" sz="3200" b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6</a:t>
            </a:r>
          </a:p>
        </p:txBody>
      </p:sp>
      <p:sp>
        <p:nvSpPr>
          <p:cNvPr id="2" name="Google Shape;136;p27">
            <a:extLst>
              <a:ext uri="{FF2B5EF4-FFF2-40B4-BE49-F238E27FC236}">
                <a16:creationId xmlns:a16="http://schemas.microsoft.com/office/drawing/2014/main" id="{E917E0A6-9359-0876-5463-8E41F2BA434B}"/>
              </a:ext>
            </a:extLst>
          </p:cNvPr>
          <p:cNvSpPr txBox="1">
            <a:spLocks/>
          </p:cNvSpPr>
          <p:nvPr/>
        </p:nvSpPr>
        <p:spPr>
          <a:xfrm>
            <a:off x="894232" y="0"/>
            <a:ext cx="1229945" cy="4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it-IT" sz="1200" i="1"/>
              <a:t>I primi computer</a:t>
            </a:r>
          </a:p>
        </p:txBody>
      </p:sp>
      <p:pic>
        <p:nvPicPr>
          <p:cNvPr id="11266" name="Picture 2" descr="EDVAC">
            <a:extLst>
              <a:ext uri="{FF2B5EF4-FFF2-40B4-BE49-F238E27FC236}">
                <a16:creationId xmlns:a16="http://schemas.microsoft.com/office/drawing/2014/main" id="{819B0C9B-5EB1-1D87-D5AC-E8A475DAC4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0580" y="3116079"/>
            <a:ext cx="2823548" cy="2011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5901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5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5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5" grpId="0"/>
      <p:bldP spid="136" grpId="0" build="p"/>
      <p:bldP spid="3" grpId="0"/>
    </p:bldLst>
  </p:timing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2175</Words>
  <Application>Microsoft Macintosh PowerPoint</Application>
  <PresentationFormat>Presentazione su schermo (16:9)</PresentationFormat>
  <Paragraphs>260</Paragraphs>
  <Slides>61</Slides>
  <Notes>33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61</vt:i4>
      </vt:variant>
    </vt:vector>
  </HeadingPairs>
  <TitlesOfParts>
    <vt:vector size="69" baseType="lpstr">
      <vt:lpstr>Georgia</vt:lpstr>
      <vt:lpstr>Advent Pro Light</vt:lpstr>
      <vt:lpstr>Fira Sans Condensed Light</vt:lpstr>
      <vt:lpstr>Anton</vt:lpstr>
      <vt:lpstr>Rajdhani</vt:lpstr>
      <vt:lpstr>Arial</vt:lpstr>
      <vt:lpstr>Fira Sans</vt:lpstr>
      <vt:lpstr>Ai Tech Agency by Slidesgo</vt:lpstr>
      <vt:lpstr>STORIA  dell’ INFORMATICA</vt:lpstr>
      <vt:lpstr>STORIA</vt:lpstr>
      <vt:lpstr>La storia:</vt:lpstr>
      <vt:lpstr>L’ ABACO</vt:lpstr>
      <vt:lpstr>La  Pascalina</vt:lpstr>
      <vt:lpstr>I Primi  Computer</vt:lpstr>
      <vt:lpstr>L’ ENIAC</vt:lpstr>
      <vt:lpstr>La  macchina  di Von Neumann</vt:lpstr>
      <vt:lpstr>L’ EDVAC</vt:lpstr>
      <vt:lpstr>L’ UNIVAC</vt:lpstr>
      <vt:lpstr>Apple II</vt:lpstr>
      <vt:lpstr>Il Commodore 64</vt:lpstr>
      <vt:lpstr>Il Processore:</vt:lpstr>
      <vt:lpstr>Cos’è ?</vt:lpstr>
      <vt:lpstr>È composto da:</vt:lpstr>
      <vt:lpstr>La velocità dell’elaborazione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Scheda Video:</vt:lpstr>
      <vt:lpstr>LA STORA DELLE SCHEDE VIDEO</vt:lpstr>
      <vt:lpstr>IBM</vt:lpstr>
      <vt:lpstr>MDA</vt:lpstr>
      <vt:lpstr>VGA</vt:lpstr>
      <vt:lpstr>VGA</vt:lpstr>
      <vt:lpstr>3D</vt:lpstr>
      <vt:lpstr>3D</vt:lpstr>
      <vt:lpstr>NVIDIA NV1</vt:lpstr>
      <vt:lpstr>NVIDIA NV1</vt:lpstr>
      <vt:lpstr>Nvidia GeForce 256</vt:lpstr>
      <vt:lpstr>Nvidia GeForce 256</vt:lpstr>
      <vt:lpstr>Nel mentre escono nuovi modelli </vt:lpstr>
      <vt:lpstr>Nvidia serie 1000</vt:lpstr>
      <vt:lpstr>Nvidia serie 1000</vt:lpstr>
      <vt:lpstr>Nvidia serie 2000</vt:lpstr>
      <vt:lpstr>Nvidia serie 2000</vt:lpstr>
      <vt:lpstr>Nvidia serie 3000</vt:lpstr>
      <vt:lpstr>3080 specifiche tecniche</vt:lpstr>
      <vt:lpstr>Cosa sono i cuda core</vt:lpstr>
      <vt:lpstr>GDDR6x</vt:lpstr>
      <vt:lpstr>GDDR6x</vt:lpstr>
      <vt:lpstr>Differenza di potenza dalla serie 1000 alla 3000</vt:lpstr>
      <vt:lpstr>I servizi di nvidia</vt:lpstr>
      <vt:lpstr>I servizi di nvidia</vt:lpstr>
      <vt:lpstr>Le cosi dette custom</vt:lpstr>
      <vt:lpstr>custom</vt:lpstr>
      <vt:lpstr>Presentazione standard di PowerPoint</vt:lpstr>
      <vt:lpstr>Presentazione standard di PowerPoint</vt:lpstr>
      <vt:lpstr>FINE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STORIA  dell’ INFORMATICA</dc:title>
  <cp:lastModifiedBy>riccardo.girone@icloud.com</cp:lastModifiedBy>
  <cp:revision>1</cp:revision>
  <dcterms:modified xsi:type="dcterms:W3CDTF">2022-11-03T22:05:42Z</dcterms:modified>
</cp:coreProperties>
</file>